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handoutMasterIdLst>
    <p:handoutMasterId r:id="rId16"/>
  </p:handoutMasterIdLst>
  <p:sldIdLst>
    <p:sldId id="256" r:id="rId2"/>
    <p:sldId id="275" r:id="rId3"/>
    <p:sldId id="276" r:id="rId4"/>
    <p:sldId id="286" r:id="rId5"/>
    <p:sldId id="278" r:id="rId6"/>
    <p:sldId id="279" r:id="rId7"/>
    <p:sldId id="288" r:id="rId8"/>
    <p:sldId id="283" r:id="rId9"/>
    <p:sldId id="287" r:id="rId10"/>
    <p:sldId id="265" r:id="rId11"/>
    <p:sldId id="266" r:id="rId12"/>
    <p:sldId id="274" r:id="rId13"/>
    <p:sldId id="27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6"/>
  </p:normalViewPr>
  <p:slideViewPr>
    <p:cSldViewPr snapToGrid="0">
      <p:cViewPr varScale="1">
        <p:scale>
          <a:sx n="86" d="100"/>
          <a:sy n="86" d="100"/>
        </p:scale>
        <p:origin x="562" y="67"/>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8/10/relationships/authors" Target="authors.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1" qsCatId="simple" csTypeId="urn:microsoft.com/office/officeart/2005/8/colors/accent1_3" csCatId="accent1" phldr="1"/>
      <dgm:spPr/>
      <dgm:t>
        <a:bodyPr/>
        <a:lstStyle/>
        <a:p>
          <a:endParaRPr lang="en-US"/>
        </a:p>
      </dgm:t>
    </dgm:pt>
    <dgm:pt modelId="{8FE81FEC-2664-411F-AEB3-065F29F52751}">
      <dgm:prSet/>
      <dgm:spPr>
        <a:solidFill>
          <a:schemeClr val="accent1">
            <a:lumMod val="60000"/>
            <a:lumOff val="40000"/>
            <a:alpha val="68000"/>
          </a:schemeClr>
        </a:solidFill>
        <a:ln>
          <a:noFill/>
        </a:ln>
      </dgm:spPr>
      <dgm:t>
        <a:bodyPr lIns="182880" tIns="182880" rIns="182880" bIns="182880"/>
        <a:lstStyle/>
        <a:p>
          <a:pPr marL="0" rtl="0">
            <a:lnSpc>
              <a:spcPct val="100000"/>
            </a:lnSpc>
            <a:buNone/>
          </a:pPr>
          <a:r>
            <a:rPr lang="en-US" b="0" i="0" dirty="0"/>
            <a:t>Supply and Demand. Financial and Non-financial. Strategic issues and Operational issues. External and Internal factors. Short-term and Long-term. Make and Sell. There are dozens of pairs of words that mean the opposite.</a:t>
          </a:r>
          <a:endParaRPr lang="en-US" b="0" i="0" dirty="0">
            <a:latin typeface="Avenir Next LT Pro" panose="020B0504020202020204" pitchFamily="34" charset="77"/>
          </a:endParaRPr>
        </a:p>
      </dgm:t>
    </dgm:pt>
    <dgm:pt modelId="{BCBC007E-0269-421B-9C41-DE26D5C3A822}" type="parTrans" cxnId="{711E093C-AD42-45A4-8D40-A2D39702062E}">
      <dgm:prSet/>
      <dgm:spPr/>
      <dgm:t>
        <a:bodyPr/>
        <a:lstStyle/>
        <a:p>
          <a:endParaRPr lang="en-US"/>
        </a:p>
      </dgm:t>
    </dgm:pt>
    <dgm:pt modelId="{80230EB7-7230-4881-A631-309C07417378}" type="sibTrans" cxnId="{711E093C-AD42-45A4-8D40-A2D39702062E}">
      <dgm:prSet/>
      <dgm:spPr/>
      <dgm:t>
        <a:bodyPr/>
        <a:lstStyle/>
        <a:p>
          <a:endParaRPr lang="en-US"/>
        </a:p>
      </dgm:t>
    </dgm:pt>
    <dgm:pt modelId="{73D947E0-108F-4D20-A71E-3CF329F97212}">
      <dgm:prSet phldr="0" custT="1"/>
      <dgm:spPr>
        <a:ln>
          <a:noFill/>
        </a:ln>
      </dgm:spPr>
      <dgm:t>
        <a:bodyPr/>
        <a:lstStyle/>
        <a:p>
          <a:pPr marL="0" rtl="0"/>
          <a:r>
            <a:rPr lang="en-US" sz="1800" b="0" i="0" dirty="0">
              <a:latin typeface="Avenir Next LT Pro" panose="020B0504020202020204" pitchFamily="34" charset="77"/>
            </a:rPr>
            <a:t>ALGEBRA STRUCTURES</a:t>
          </a:r>
        </a:p>
      </dgm:t>
    </dgm:pt>
    <dgm:pt modelId="{9D249532-A24D-4D8F-848A-9F42F2E486C9}" type="parTrans" cxnId="{A0077D09-C12C-46D0-8DF7-194B6911362A}">
      <dgm:prSet/>
      <dgm:spPr/>
      <dgm:t>
        <a:bodyPr/>
        <a:lstStyle/>
        <a:p>
          <a:endParaRPr lang="en-US"/>
        </a:p>
      </dgm:t>
    </dgm:pt>
    <dgm:pt modelId="{AE813459-65AB-4FA9-B717-330DDA6DFA4E}" type="sibTrans" cxnId="{A0077D09-C12C-46D0-8DF7-194B6911362A}">
      <dgm:prSet/>
      <dgm:spPr/>
      <dgm:t>
        <a:bodyPr/>
        <a:lstStyle/>
        <a:p>
          <a:endParaRPr lang="en-US"/>
        </a:p>
      </dgm:t>
    </dgm:pt>
    <dgm:pt modelId="{30A490C8-22B4-4D68-875C-0F0DE2FF864D}">
      <dgm:prSet phldr="0"/>
      <dgm:spPr>
        <a:solidFill>
          <a:schemeClr val="accent1">
            <a:lumMod val="60000"/>
            <a:lumOff val="40000"/>
            <a:alpha val="63879"/>
          </a:schemeClr>
        </a:solidFill>
        <a:ln>
          <a:noFill/>
        </a:ln>
      </dgm:spPr>
      <dgm:t>
        <a:bodyPr/>
        <a:lstStyle/>
        <a:p>
          <a:pPr marL="0">
            <a:lnSpc>
              <a:spcPct val="100000"/>
            </a:lnSpc>
          </a:pPr>
          <a:r>
            <a:rPr lang="en-US" b="0" i="0" dirty="0">
              <a:latin typeface="Avenir Next LT Pro" panose="020B0504020202020204" pitchFamily="34" charset="77"/>
            </a:rPr>
            <a:t>Algebraic structures guarantee MECEness because a formula has to yield the target metric. It’s how math works. You can check for MECE using simple high school-level dimensional analysis.</a:t>
          </a:r>
        </a:p>
      </dgm:t>
    </dgm:pt>
    <dgm:pt modelId="{035C64B0-4F0C-4FD1-BD23-B1D4C9887CBE}" type="parTrans" cxnId="{381FE1CC-8184-4745-8EB3-6DE11655998D}">
      <dgm:prSet/>
      <dgm:spPr/>
      <dgm:t>
        <a:bodyPr/>
        <a:lstStyle/>
        <a:p>
          <a:endParaRPr lang="en-US"/>
        </a:p>
      </dgm:t>
    </dgm:pt>
    <dgm:pt modelId="{45495DA8-8707-41E3-A12B-FA5766269C44}" type="sibTrans" cxnId="{381FE1CC-8184-4745-8EB3-6DE11655998D}">
      <dgm:prSet/>
      <dgm:spPr/>
      <dgm:t>
        <a:bodyPr/>
        <a:lstStyle/>
        <a:p>
          <a:endParaRPr lang="en-US"/>
        </a:p>
      </dgm:t>
    </dgm:pt>
    <dgm:pt modelId="{B1AFA1AF-0FF8-45B3-A6D0-0E255A2F637D}">
      <dgm:prSet phldr="0" custT="1"/>
      <dgm:spPr>
        <a:solidFill>
          <a:schemeClr val="accent1">
            <a:lumMod val="75000"/>
            <a:alpha val="52980"/>
          </a:schemeClr>
        </a:solidFill>
        <a:ln>
          <a:noFill/>
        </a:ln>
      </dgm:spPr>
      <dgm:t>
        <a:bodyPr/>
        <a:lstStyle/>
        <a:p>
          <a:pPr marL="0"/>
          <a:r>
            <a:rPr lang="en-US" sz="1800" b="0" i="0" dirty="0">
              <a:latin typeface="Avenir Next LT Pro" panose="020B0504020202020204" pitchFamily="34" charset="77"/>
            </a:rPr>
            <a:t>PROCESS STRUCTURES</a:t>
          </a:r>
        </a:p>
      </dgm:t>
    </dgm:pt>
    <dgm:pt modelId="{10C68AF5-481C-45AA-A216-8BBBB04515B9}" type="parTrans" cxnId="{F28D7702-2FC3-49BD-BB13-C989E5EE622A}">
      <dgm:prSet/>
      <dgm:spPr/>
      <dgm:t>
        <a:bodyPr/>
        <a:lstStyle/>
        <a:p>
          <a:endParaRPr lang="en-US"/>
        </a:p>
      </dgm:t>
    </dgm:pt>
    <dgm:pt modelId="{88649F7A-400B-4056-965D-C9AC0B3AD942}" type="sibTrans" cxnId="{F28D7702-2FC3-49BD-BB13-C989E5EE622A}">
      <dgm:prSet/>
      <dgm:spPr/>
      <dgm:t>
        <a:bodyPr/>
        <a:lstStyle/>
        <a:p>
          <a:endParaRPr lang="en-US"/>
        </a:p>
      </dgm:t>
    </dgm:pt>
    <dgm:pt modelId="{50418D2B-9486-42DE-AFDD-1D31420040FF}">
      <dgm:prSet phldr="0"/>
      <dgm:spPr>
        <a:solidFill>
          <a:schemeClr val="accent1">
            <a:lumMod val="40000"/>
            <a:lumOff val="60000"/>
            <a:alpha val="45201"/>
          </a:schemeClr>
        </a:solidFill>
        <a:ln>
          <a:noFill/>
        </a:ln>
      </dgm:spPr>
      <dgm:t>
        <a:bodyPr/>
        <a:lstStyle/>
        <a:p>
          <a:pPr marL="0">
            <a:lnSpc>
              <a:spcPct val="100000"/>
            </a:lnSpc>
          </a:pPr>
          <a:r>
            <a:rPr lang="en-US" b="0" i="0" dirty="0">
              <a:latin typeface="Avenir Next LT Pro" panose="020B0504020202020204" pitchFamily="34" charset="77"/>
            </a:rPr>
            <a:t>The great thing about processes is that they have a beginning, some steps in the middle and then an end. Breaking down any problem that has an underlying process into its steps is a sure way to be MECE. </a:t>
          </a:r>
        </a:p>
      </dgm:t>
    </dgm:pt>
    <dgm:pt modelId="{D5A17F6B-93F5-442B-938A-0F38C281BE88}" type="parTrans" cxnId="{5A5BA622-5DEB-48B9-88D9-C1DE36C711E5}">
      <dgm:prSet/>
      <dgm:spPr/>
      <dgm:t>
        <a:bodyPr/>
        <a:lstStyle/>
        <a:p>
          <a:endParaRPr lang="en-US"/>
        </a:p>
      </dgm:t>
    </dgm:pt>
    <dgm:pt modelId="{1D87A0A5-8024-4710-846B-D5BFAC785107}" type="sibTrans" cxnId="{5A5BA622-5DEB-48B9-88D9-C1DE36C711E5}">
      <dgm:prSet/>
      <dgm:spPr/>
      <dgm:t>
        <a:bodyPr/>
        <a:lstStyle/>
        <a:p>
          <a:endParaRPr lang="en-US"/>
        </a:p>
      </dgm:t>
    </dgm:pt>
    <dgm:pt modelId="{E9682B4F-0217-4B50-923E-C104AA24290F}">
      <dgm:prSet phldr="0" custT="1"/>
      <dgm:spPr>
        <a:ln>
          <a:noFill/>
        </a:ln>
      </dgm:spPr>
      <dgm:t>
        <a:bodyPr/>
        <a:lstStyle/>
        <a:p>
          <a:pPr marL="0"/>
          <a:r>
            <a:rPr lang="en-US" sz="1800" b="0" i="0" dirty="0">
              <a:latin typeface="Avenir Next LT Pro" panose="020B0504020202020204" pitchFamily="34" charset="77"/>
            </a:rPr>
            <a:t>CONCEPTUAL FRAMEWORKS</a:t>
          </a:r>
        </a:p>
      </dgm:t>
    </dgm:pt>
    <dgm:pt modelId="{E0F6C4AF-9BBB-4698-91D7-F9AE3EACBD5D}" type="parTrans" cxnId="{6C23D0C9-74B2-4C8B-AB2F-A03B3B0EBE56}">
      <dgm:prSet/>
      <dgm:spPr/>
      <dgm:t>
        <a:bodyPr/>
        <a:lstStyle/>
        <a:p>
          <a:endParaRPr lang="en-US"/>
        </a:p>
      </dgm:t>
    </dgm:pt>
    <dgm:pt modelId="{B8632E42-D7EB-4C31-877E-6F1B2801851A}" type="sibTrans" cxnId="{6C23D0C9-74B2-4C8B-AB2F-A03B3B0EBE56}">
      <dgm:prSet/>
      <dgm:spPr/>
      <dgm:t>
        <a:bodyPr/>
        <a:lstStyle/>
        <a:p>
          <a:endParaRPr lang="en-US"/>
        </a:p>
      </dgm:t>
    </dgm:pt>
    <dgm:pt modelId="{0EC0C300-11E4-45CF-8418-973585107209}">
      <dgm:prSet phldr="0"/>
      <dgm:spPr>
        <a:solidFill>
          <a:schemeClr val="accent1">
            <a:lumMod val="20000"/>
            <a:lumOff val="80000"/>
            <a:alpha val="44000"/>
          </a:schemeClr>
        </a:solidFill>
        <a:ln>
          <a:noFill/>
        </a:ln>
      </dgm:spPr>
      <dgm:t>
        <a:bodyPr/>
        <a:lstStyle/>
        <a:p>
          <a:pPr marL="0">
            <a:lnSpc>
              <a:spcPct val="100000"/>
            </a:lnSpc>
          </a:pPr>
          <a:r>
            <a:rPr lang="en-US" b="0" i="0" dirty="0"/>
            <a:t>Conceptual frameworks are the hardest type of structure to achieve a MECE result, but using them is essential to many cases. If the problem cannot be broken down as a formula or as a process, conceptual structures are pretty much the only way to go.</a:t>
          </a:r>
          <a:endParaRPr lang="en-US" b="0" i="0" dirty="0">
            <a:latin typeface="Avenir Next LT Pro" panose="020B0504020202020204" pitchFamily="34" charset="77"/>
          </a:endParaRPr>
        </a:p>
      </dgm:t>
    </dgm:pt>
    <dgm:pt modelId="{1E4DD98E-100E-46B7-B24A-408BBF69E9FA}" type="parTrans" cxnId="{51563A4F-C0EB-47D6-B5BC-47A4E599AD4B}">
      <dgm:prSet/>
      <dgm:spPr/>
      <dgm:t>
        <a:bodyPr/>
        <a:lstStyle/>
        <a:p>
          <a:endParaRPr lang="en-US"/>
        </a:p>
      </dgm:t>
    </dgm:pt>
    <dgm:pt modelId="{90FAB5D1-62B3-4FF6-A07D-EE607F529C32}" type="sibTrans" cxnId="{51563A4F-C0EB-47D6-B5BC-47A4E599AD4B}">
      <dgm:prSet/>
      <dgm:spPr/>
      <dgm:t>
        <a:bodyPr/>
        <a:lstStyle/>
        <a:p>
          <a:endParaRPr lang="en-US"/>
        </a:p>
      </dgm:t>
    </dgm:pt>
    <dgm:pt modelId="{FEB4A941-E9FA-4A86-A673-85FF34B35F20}">
      <dgm:prSet phldr="0"/>
      <dgm:spPr>
        <a:solidFill>
          <a:schemeClr val="accent1">
            <a:lumMod val="40000"/>
            <a:lumOff val="60000"/>
            <a:alpha val="45000"/>
          </a:schemeClr>
        </a:solidFill>
        <a:ln>
          <a:noFill/>
        </a:ln>
      </dgm:spPr>
      <dgm:t>
        <a:bodyPr/>
        <a:lstStyle/>
        <a:p>
          <a:pPr marL="0" rtl="0">
            <a:lnSpc>
              <a:spcPct val="100000"/>
            </a:lnSpc>
          </a:pPr>
          <a:r>
            <a:rPr lang="en-US" b="0" i="0" dirty="0"/>
            <a:t>Segmentations are mostly overused as a way to structure a problem in part because they’re easy to learn, in part because they’re easy to teach. Most case interview resources out there show you how to be MECE using segmentations as examples. That’s lazy. </a:t>
          </a:r>
          <a:endParaRPr lang="en-US" b="1" i="0" dirty="0">
            <a:latin typeface="Avenir Next LT Pro" panose="020B0504020202020204" pitchFamily="34" charset="77"/>
          </a:endParaRPr>
        </a:p>
      </dgm:t>
    </dgm:pt>
    <dgm:pt modelId="{39522508-BC4E-4DD5-A744-AFEFFE36DB74}" type="parTrans" cxnId="{F942F56C-9025-4AA1-9B36-C5AE0A93B0F5}">
      <dgm:prSet/>
      <dgm:spPr/>
      <dgm:t>
        <a:bodyPr/>
        <a:lstStyle/>
        <a:p>
          <a:endParaRPr lang="en-US"/>
        </a:p>
      </dgm:t>
    </dgm:pt>
    <dgm:pt modelId="{97624CC8-6315-4683-B26C-C30D552DA5A6}" type="sibTrans" cxnId="{F942F56C-9025-4AA1-9B36-C5AE0A93B0F5}">
      <dgm:prSet/>
      <dgm:spPr/>
      <dgm:t>
        <a:bodyPr/>
        <a:lstStyle/>
        <a:p>
          <a:endParaRPr lang="en-US"/>
        </a:p>
      </dgm:t>
    </dgm:pt>
    <dgm:pt modelId="{A2322D3A-7AC2-4C5C-9D7E-EAB2313D47D4}">
      <dgm:prSet phldr="0" custT="1"/>
      <dgm:spPr>
        <a:solidFill>
          <a:srgbClr val="4A5EE6"/>
        </a:solidFill>
        <a:ln>
          <a:noFill/>
        </a:ln>
      </dgm:spPr>
      <dgm:t>
        <a:bodyPr/>
        <a:lstStyle/>
        <a:p>
          <a:pPr marL="0"/>
          <a:r>
            <a:rPr lang="en-US" sz="1800" b="0" i="0" dirty="0">
              <a:latin typeface="Avenir Next LT Pro" panose="020B0504020202020204" pitchFamily="34" charset="77"/>
            </a:rPr>
            <a:t>OPPOSITE WORDS</a:t>
          </a:r>
        </a:p>
      </dgm:t>
    </dgm:pt>
    <dgm:pt modelId="{4A8C15D4-B36F-4764-B4FF-F2AF790D3E17}" type="parTrans" cxnId="{179FAFCF-F878-464E-A8A6-1185EFA0E380}">
      <dgm:prSet/>
      <dgm:spPr/>
      <dgm:t>
        <a:bodyPr/>
        <a:lstStyle/>
        <a:p>
          <a:endParaRPr lang="en-US"/>
        </a:p>
      </dgm:t>
    </dgm:pt>
    <dgm:pt modelId="{84DE1C3A-3FC7-4DB3-88ED-33F65A71557A}" type="sibTrans" cxnId="{179FAFCF-F878-464E-A8A6-1185EFA0E380}">
      <dgm:prSet/>
      <dgm:spPr/>
      <dgm:t>
        <a:bodyPr/>
        <a:lstStyle/>
        <a:p>
          <a:endParaRPr lang="en-US"/>
        </a:p>
      </dgm:t>
    </dgm:pt>
    <dgm:pt modelId="{4F85505A-81B6-4FDA-A144-900B71DAD946}">
      <dgm:prSet phldr="0" custT="1"/>
      <dgm:spPr>
        <a:solidFill>
          <a:schemeClr val="accent1">
            <a:lumMod val="75000"/>
            <a:alpha val="53000"/>
          </a:schemeClr>
        </a:solidFill>
        <a:ln>
          <a:noFill/>
        </a:ln>
      </dgm:spPr>
      <dgm:t>
        <a:bodyPr/>
        <a:lstStyle/>
        <a:p>
          <a:pPr marL="0"/>
          <a:r>
            <a:rPr lang="en-US" sz="1800" b="0" i="0" dirty="0">
              <a:latin typeface="Avenir Next LT Pro" panose="020B0504020202020204" pitchFamily="34" charset="77"/>
            </a:rPr>
            <a:t>SEGMENTATIONS</a:t>
          </a:r>
        </a:p>
      </dgm:t>
    </dgm:pt>
    <dgm:pt modelId="{D9A96E25-7BBE-4DDD-8DDE-B4970D4340A8}" type="parTrans" cxnId="{2D633B56-E147-4EFC-B9EE-6C0413F329B0}">
      <dgm:prSet/>
      <dgm:spPr/>
      <dgm:t>
        <a:bodyPr/>
        <a:lstStyle/>
        <a:p>
          <a:endParaRPr lang="en-US"/>
        </a:p>
      </dgm:t>
    </dgm:pt>
    <dgm:pt modelId="{68F74A88-49DC-44B1-BC0D-220A7B97601C}" type="sibTrans" cxnId="{2D633B56-E147-4EFC-B9EE-6C0413F329B0}">
      <dgm:prSet/>
      <dgm:spPr/>
      <dgm:t>
        <a:bodyPr/>
        <a:lstStyle/>
        <a:p>
          <a:endParaRPr lang="en-US"/>
        </a:p>
      </dgm:t>
    </dgm:pt>
    <dgm:pt modelId="{E4B4F7C4-5024-45F0-9FD7-C5068A1AE6C4}" type="pres">
      <dgm:prSet presAssocID="{0DD8915E-DC14-41D6-9BB5-F49E1C265163}" presName="Name0" presStyleCnt="0">
        <dgm:presLayoutVars>
          <dgm:dir/>
          <dgm:animLvl val="lvl"/>
          <dgm:resizeHandles val="exact"/>
        </dgm:presLayoutVars>
      </dgm:prSet>
      <dgm:spPr/>
    </dgm:pt>
    <dgm:pt modelId="{473E2436-1BC1-4A6C-8568-5C38418F52D1}" type="pres">
      <dgm:prSet presAssocID="{73D947E0-108F-4D20-A71E-3CF329F97212}" presName="composite" presStyleCnt="0"/>
      <dgm:spPr/>
    </dgm:pt>
    <dgm:pt modelId="{BDBD7220-3F85-45D2-BED6-5BBFBC23EAE3}" type="pres">
      <dgm:prSet presAssocID="{73D947E0-108F-4D20-A71E-3CF329F97212}" presName="parTx" presStyleLbl="alignNode1" presStyleIdx="0" presStyleCnt="5" custScaleX="118705">
        <dgm:presLayoutVars>
          <dgm:chMax val="0"/>
          <dgm:chPref val="0"/>
        </dgm:presLayoutVars>
      </dgm:prSet>
      <dgm:spPr/>
    </dgm:pt>
    <dgm:pt modelId="{22359DD7-1BFB-4900-BAE6-6084F2F57988}" type="pres">
      <dgm:prSet presAssocID="{73D947E0-108F-4D20-A71E-3CF329F97212}" presName="desTx" presStyleLbl="alignAccFollowNode1" presStyleIdx="0" presStyleCnt="5" custScaleX="118507" custScaleY="135714" custLinFactNeighborY="30641">
        <dgm:presLayoutVars/>
      </dgm:prSet>
      <dgm:spPr/>
    </dgm:pt>
    <dgm:pt modelId="{38C65349-0C40-499F-9765-B6F38C2DC3C3}" type="pres">
      <dgm:prSet presAssocID="{AE813459-65AB-4FA9-B717-330DDA6DFA4E}" presName="space" presStyleCnt="0"/>
      <dgm:spPr/>
    </dgm:pt>
    <dgm:pt modelId="{C6650FDC-3601-45F5-9125-6E3F90A53F8A}" type="pres">
      <dgm:prSet presAssocID="{B1AFA1AF-0FF8-45B3-A6D0-0E255A2F637D}" presName="composite" presStyleCnt="0"/>
      <dgm:spPr/>
    </dgm:pt>
    <dgm:pt modelId="{C4F84DEA-2002-4D32-8E80-70EEE05E345A}" type="pres">
      <dgm:prSet presAssocID="{B1AFA1AF-0FF8-45B3-A6D0-0E255A2F637D}" presName="parTx" presStyleLbl="alignNode1" presStyleIdx="1" presStyleCnt="5" custScaleX="119226">
        <dgm:presLayoutVars>
          <dgm:chMax val="0"/>
          <dgm:chPref val="0"/>
        </dgm:presLayoutVars>
      </dgm:prSet>
      <dgm:spPr/>
    </dgm:pt>
    <dgm:pt modelId="{4FEB85EB-D046-4CDB-8A62-BBCE260C4490}" type="pres">
      <dgm:prSet presAssocID="{B1AFA1AF-0FF8-45B3-A6D0-0E255A2F637D}" presName="desTx" presStyleLbl="alignAccFollowNode1" presStyleIdx="1" presStyleCnt="5" custScaleX="120752" custScaleY="135714" custLinFactNeighborX="-583" custLinFactNeighborY="32252">
        <dgm:presLayoutVars/>
      </dgm:prSet>
      <dgm:spPr/>
    </dgm:pt>
    <dgm:pt modelId="{40F59683-723F-44D1-8379-95635EED1AA8}" type="pres">
      <dgm:prSet presAssocID="{88649F7A-400B-4056-965D-C9AC0B3AD942}" presName="space" presStyleCnt="0"/>
      <dgm:spPr/>
    </dgm:pt>
    <dgm:pt modelId="{BB2E4F65-C461-40C3-BC82-6A29AA851F44}" type="pres">
      <dgm:prSet presAssocID="{E9682B4F-0217-4B50-923E-C104AA24290F}" presName="composite" presStyleCnt="0"/>
      <dgm:spPr/>
    </dgm:pt>
    <dgm:pt modelId="{49B7F8FA-D256-41EF-9327-52A3551D9A60}" type="pres">
      <dgm:prSet presAssocID="{E9682B4F-0217-4B50-923E-C104AA24290F}" presName="parTx" presStyleLbl="alignNode1" presStyleIdx="2" presStyleCnt="5" custScaleX="118052">
        <dgm:presLayoutVars>
          <dgm:chMax val="0"/>
          <dgm:chPref val="0"/>
        </dgm:presLayoutVars>
      </dgm:prSet>
      <dgm:spPr/>
    </dgm:pt>
    <dgm:pt modelId="{6B5FE59C-B471-448A-AA7A-B526DCC4D4CA}" type="pres">
      <dgm:prSet presAssocID="{E9682B4F-0217-4B50-923E-C104AA24290F}" presName="desTx" presStyleLbl="alignAccFollowNode1" presStyleIdx="2" presStyleCnt="5" custScaleX="119797" custScaleY="135714" custLinFactNeighborX="-860" custLinFactNeighborY="30454">
        <dgm:presLayoutVars/>
      </dgm:prSet>
      <dgm:spPr/>
    </dgm:pt>
    <dgm:pt modelId="{A91542D9-4FB3-4302-AD03-3D6EF82E6748}" type="pres">
      <dgm:prSet presAssocID="{B8632E42-D7EB-4C31-877E-6F1B2801851A}" presName="space" presStyleCnt="0"/>
      <dgm:spPr/>
    </dgm:pt>
    <dgm:pt modelId="{1A7C3045-2DAF-4A19-82DB-79436B2E4575}" type="pres">
      <dgm:prSet presAssocID="{4F85505A-81B6-4FDA-A144-900B71DAD946}" presName="composite" presStyleCnt="0"/>
      <dgm:spPr/>
    </dgm:pt>
    <dgm:pt modelId="{4132ECB1-6BEF-4935-AFA3-B2EAA48FDE7E}" type="pres">
      <dgm:prSet presAssocID="{4F85505A-81B6-4FDA-A144-900B71DAD946}" presName="parTx" presStyleLbl="alignNode1" presStyleIdx="3" presStyleCnt="5" custScaleX="141108">
        <dgm:presLayoutVars>
          <dgm:chMax val="0"/>
          <dgm:chPref val="0"/>
        </dgm:presLayoutVars>
      </dgm:prSet>
      <dgm:spPr/>
    </dgm:pt>
    <dgm:pt modelId="{C42A8BDE-B838-475D-AFDE-17B60D744AB6}" type="pres">
      <dgm:prSet presAssocID="{4F85505A-81B6-4FDA-A144-900B71DAD946}" presName="desTx" presStyleLbl="alignAccFollowNode1" presStyleIdx="3" presStyleCnt="5" custScaleX="141062" custScaleY="135714" custLinFactNeighborY="30454">
        <dgm:presLayoutVars/>
      </dgm:prSet>
      <dgm:spPr/>
    </dgm:pt>
    <dgm:pt modelId="{D0DC94A3-770A-4810-A89A-7DB7918862F6}" type="pres">
      <dgm:prSet presAssocID="{68F74A88-49DC-44B1-BC0D-220A7B97601C}" presName="space" presStyleCnt="0"/>
      <dgm:spPr/>
    </dgm:pt>
    <dgm:pt modelId="{647B2244-AC3A-441A-A6FB-6136FA04F429}" type="pres">
      <dgm:prSet presAssocID="{A2322D3A-7AC2-4C5C-9D7E-EAB2313D47D4}" presName="composite" presStyleCnt="0"/>
      <dgm:spPr/>
    </dgm:pt>
    <dgm:pt modelId="{59606EB9-9F10-4D12-A33F-A242FDCC0D0F}" type="pres">
      <dgm:prSet presAssocID="{A2322D3A-7AC2-4C5C-9D7E-EAB2313D47D4}" presName="parTx" presStyleLbl="alignNode1" presStyleIdx="4" presStyleCnt="5" custScaleX="112833">
        <dgm:presLayoutVars>
          <dgm:chMax val="0"/>
          <dgm:chPref val="0"/>
        </dgm:presLayoutVars>
      </dgm:prSet>
      <dgm:spPr/>
    </dgm:pt>
    <dgm:pt modelId="{C8429E68-36DD-4F6A-A2F4-7CCDADCEFAD1}" type="pres">
      <dgm:prSet presAssocID="{A2322D3A-7AC2-4C5C-9D7E-EAB2313D47D4}" presName="desTx" presStyleLbl="alignAccFollowNode1" presStyleIdx="4" presStyleCnt="5" custScaleX="112817" custScaleY="135714" custLinFactNeighborX="3827" custLinFactNeighborY="26156">
        <dgm:presLayoutVars/>
      </dgm:prSet>
      <dgm:spPr/>
    </dgm:pt>
  </dgm:ptLst>
  <dgm:cxnLst>
    <dgm:cxn modelId="{F28D7702-2FC3-49BD-BB13-C989E5EE622A}" srcId="{0DD8915E-DC14-41D6-9BB5-F49E1C265163}" destId="{B1AFA1AF-0FF8-45B3-A6D0-0E255A2F637D}" srcOrd="1" destOrd="0" parTransId="{10C68AF5-481C-45AA-A216-8BBBB04515B9}" sibTransId="{88649F7A-400B-4056-965D-C9AC0B3AD942}"/>
    <dgm:cxn modelId="{31826907-E438-4A1B-A800-F181C547104F}" type="presOf" srcId="{30A490C8-22B4-4D68-875C-0F0DE2FF864D}" destId="{22359DD7-1BFB-4900-BAE6-6084F2F57988}" srcOrd="0" destOrd="0" presId="urn:microsoft.com/office/officeart/2016/7/layout/HorizontalActionList"/>
    <dgm:cxn modelId="{A0077D09-C12C-46D0-8DF7-194B6911362A}" srcId="{0DD8915E-DC14-41D6-9BB5-F49E1C265163}" destId="{73D947E0-108F-4D20-A71E-3CF329F97212}" srcOrd="0" destOrd="0" parTransId="{9D249532-A24D-4D8F-848A-9F42F2E486C9}" sibTransId="{AE813459-65AB-4FA9-B717-330DDA6DFA4E}"/>
    <dgm:cxn modelId="{5A5BA622-5DEB-48B9-88D9-C1DE36C711E5}" srcId="{B1AFA1AF-0FF8-45B3-A6D0-0E255A2F637D}" destId="{50418D2B-9486-42DE-AFDD-1D31420040FF}" srcOrd="0" destOrd="0" parTransId="{D5A17F6B-93F5-442B-938A-0F38C281BE88}" sibTransId="{1D87A0A5-8024-4710-846B-D5BFAC785107}"/>
    <dgm:cxn modelId="{711E093C-AD42-45A4-8D40-A2D39702062E}" srcId="{A2322D3A-7AC2-4C5C-9D7E-EAB2313D47D4}" destId="{8FE81FEC-2664-411F-AEB3-065F29F52751}" srcOrd="0" destOrd="0" parTransId="{BCBC007E-0269-421B-9C41-DE26D5C3A822}" sibTransId="{80230EB7-7230-4881-A631-309C07417378}"/>
    <dgm:cxn modelId="{77A55366-077C-403B-A9E1-B9C6B5CA3288}" type="presOf" srcId="{73D947E0-108F-4D20-A71E-3CF329F97212}" destId="{BDBD7220-3F85-45D2-BED6-5BBFBC23EAE3}" srcOrd="0" destOrd="0" presId="urn:microsoft.com/office/officeart/2016/7/layout/HorizontalActionList"/>
    <dgm:cxn modelId="{F942F56C-9025-4AA1-9B36-C5AE0A93B0F5}" srcId="{4F85505A-81B6-4FDA-A144-900B71DAD946}" destId="{FEB4A941-E9FA-4A86-A673-85FF34B35F20}" srcOrd="0" destOrd="0" parTransId="{39522508-BC4E-4DD5-A744-AFEFFE36DB74}" sibTransId="{97624CC8-6315-4683-B26C-C30D552DA5A6}"/>
    <dgm:cxn modelId="{B7F6ED6E-855A-4A7B-AE18-3BD04546002C}" type="presOf" srcId="{B1AFA1AF-0FF8-45B3-A6D0-0E255A2F637D}" destId="{C4F84DEA-2002-4D32-8E80-70EEE05E345A}" srcOrd="0" destOrd="0" presId="urn:microsoft.com/office/officeart/2016/7/layout/HorizontalActionList"/>
    <dgm:cxn modelId="{51563A4F-C0EB-47D6-B5BC-47A4E599AD4B}" srcId="{E9682B4F-0217-4B50-923E-C104AA24290F}" destId="{0EC0C300-11E4-45CF-8418-973585107209}" srcOrd="0" destOrd="0" parTransId="{1E4DD98E-100E-46B7-B24A-408BBF69E9FA}" sibTransId="{90FAB5D1-62B3-4FF6-A07D-EE607F529C32}"/>
    <dgm:cxn modelId="{6291F24F-B536-4688-99BC-6A4CB5E15E15}" type="presOf" srcId="{4F85505A-81B6-4FDA-A144-900B71DAD946}" destId="{4132ECB1-6BEF-4935-AFA3-B2EAA48FDE7E}" srcOrd="0" destOrd="0" presId="urn:microsoft.com/office/officeart/2016/7/layout/HorizontalActionList"/>
    <dgm:cxn modelId="{2D633B56-E147-4EFC-B9EE-6C0413F329B0}" srcId="{0DD8915E-DC14-41D6-9BB5-F49E1C265163}" destId="{4F85505A-81B6-4FDA-A144-900B71DAD946}" srcOrd="3" destOrd="0" parTransId="{D9A96E25-7BBE-4DDD-8DDE-B4970D4340A8}" sibTransId="{68F74A88-49DC-44B1-BC0D-220A7B97601C}"/>
    <dgm:cxn modelId="{110097B3-0B24-42EE-9C79-845C028B379B}" type="presOf" srcId="{E9682B4F-0217-4B50-923E-C104AA24290F}" destId="{49B7F8FA-D256-41EF-9327-52A3551D9A60}" srcOrd="0" destOrd="0" presId="urn:microsoft.com/office/officeart/2016/7/layout/HorizontalActionList"/>
    <dgm:cxn modelId="{C54EA6C2-0E6B-42D8-9A4A-4456127A91A8}" type="presOf" srcId="{A2322D3A-7AC2-4C5C-9D7E-EAB2313D47D4}" destId="{59606EB9-9F10-4D12-A33F-A242FDCC0D0F}" srcOrd="0" destOrd="0" presId="urn:microsoft.com/office/officeart/2016/7/layout/HorizontalActionList"/>
    <dgm:cxn modelId="{E339F9C8-AD35-4E33-9434-788C81500EB2}" type="presOf" srcId="{8FE81FEC-2664-411F-AEB3-065F29F52751}" destId="{C8429E68-36DD-4F6A-A2F4-7CCDADCEFAD1}" srcOrd="0" destOrd="0" presId="urn:microsoft.com/office/officeart/2016/7/layout/HorizontalActionList"/>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179FAFCF-F878-464E-A8A6-1185EFA0E380}" srcId="{0DD8915E-DC14-41D6-9BB5-F49E1C265163}" destId="{A2322D3A-7AC2-4C5C-9D7E-EAB2313D47D4}" srcOrd="4" destOrd="0" parTransId="{4A8C15D4-B36F-4764-B4FF-F2AF790D3E17}" sibTransId="{84DE1C3A-3FC7-4DB3-88ED-33F65A71557A}"/>
    <dgm:cxn modelId="{8CB96BD1-8B01-481A-B525-C5C507C9951C}" type="presOf" srcId="{0EC0C300-11E4-45CF-8418-973585107209}" destId="{6B5FE59C-B471-448A-AA7A-B526DCC4D4CA}" srcOrd="0" destOrd="0" presId="urn:microsoft.com/office/officeart/2016/7/layout/HorizontalActionList"/>
    <dgm:cxn modelId="{36A4EED2-16DE-4F21-9B57-BD053CD7ED3D}" type="presOf" srcId="{FEB4A941-E9FA-4A86-A673-85FF34B35F20}" destId="{C42A8BDE-B838-475D-AFDE-17B60D744AB6}" srcOrd="0" destOrd="0" presId="urn:microsoft.com/office/officeart/2016/7/layout/HorizontalActionList"/>
    <dgm:cxn modelId="{BF1349D4-34AE-476D-8D7B-F3ABAB74304F}" type="presOf" srcId="{50418D2B-9486-42DE-AFDD-1D31420040FF}" destId="{4FEB85EB-D046-4CDB-8A62-BBCE260C4490}" srcOrd="0" destOrd="0" presId="urn:microsoft.com/office/officeart/2016/7/layout/HorizontalActionList"/>
    <dgm:cxn modelId="{825BC9D8-F515-4FBF-8CF8-23CD32968E1D}" type="presOf" srcId="{0DD8915E-DC14-41D6-9BB5-F49E1C265163}" destId="{E4B4F7C4-5024-45F0-9FD7-C5068A1AE6C4}" srcOrd="0" destOrd="0" presId="urn:microsoft.com/office/officeart/2016/7/layout/HorizontalActionList"/>
    <dgm:cxn modelId="{E9D2B9D9-3B26-471C-AF45-E02D1C258CD3}" type="presParOf" srcId="{E4B4F7C4-5024-45F0-9FD7-C5068A1AE6C4}" destId="{473E2436-1BC1-4A6C-8568-5C38418F52D1}" srcOrd="0" destOrd="0" presId="urn:microsoft.com/office/officeart/2016/7/layout/HorizontalActionList"/>
    <dgm:cxn modelId="{A151C920-5872-4C88-8534-922E9C800B9B}" type="presParOf" srcId="{473E2436-1BC1-4A6C-8568-5C38418F52D1}" destId="{BDBD7220-3F85-45D2-BED6-5BBFBC23EAE3}" srcOrd="0" destOrd="0" presId="urn:microsoft.com/office/officeart/2016/7/layout/HorizontalActionList"/>
    <dgm:cxn modelId="{45373909-AB37-4D9A-936C-DC8447BC111D}" type="presParOf" srcId="{473E2436-1BC1-4A6C-8568-5C38418F52D1}" destId="{22359DD7-1BFB-4900-BAE6-6084F2F57988}" srcOrd="1" destOrd="0" presId="urn:microsoft.com/office/officeart/2016/7/layout/HorizontalActionList"/>
    <dgm:cxn modelId="{CFC7E7C1-85BC-47FC-BC11-D0BACA8440B9}" type="presParOf" srcId="{E4B4F7C4-5024-45F0-9FD7-C5068A1AE6C4}" destId="{38C65349-0C40-499F-9765-B6F38C2DC3C3}" srcOrd="1" destOrd="0" presId="urn:microsoft.com/office/officeart/2016/7/layout/HorizontalActionList"/>
    <dgm:cxn modelId="{86FF1107-69E9-4310-A0D8-2BF61292A72B}" type="presParOf" srcId="{E4B4F7C4-5024-45F0-9FD7-C5068A1AE6C4}" destId="{C6650FDC-3601-45F5-9125-6E3F90A53F8A}" srcOrd="2" destOrd="0" presId="urn:microsoft.com/office/officeart/2016/7/layout/HorizontalActionList"/>
    <dgm:cxn modelId="{1C7F1C64-2F3D-4695-A56C-92B1B848B0C2}" type="presParOf" srcId="{C6650FDC-3601-45F5-9125-6E3F90A53F8A}" destId="{C4F84DEA-2002-4D32-8E80-70EEE05E345A}" srcOrd="0" destOrd="0" presId="urn:microsoft.com/office/officeart/2016/7/layout/HorizontalActionList"/>
    <dgm:cxn modelId="{DC59A3FF-666D-48A7-B3BE-98A9F829402D}" type="presParOf" srcId="{C6650FDC-3601-45F5-9125-6E3F90A53F8A}" destId="{4FEB85EB-D046-4CDB-8A62-BBCE260C4490}" srcOrd="1" destOrd="0" presId="urn:microsoft.com/office/officeart/2016/7/layout/HorizontalActionList"/>
    <dgm:cxn modelId="{AAE65B9C-F662-4FAA-8FDB-82E7FB86BB24}" type="presParOf" srcId="{E4B4F7C4-5024-45F0-9FD7-C5068A1AE6C4}" destId="{40F59683-723F-44D1-8379-95635EED1AA8}" srcOrd="3" destOrd="0" presId="urn:microsoft.com/office/officeart/2016/7/layout/HorizontalActionList"/>
    <dgm:cxn modelId="{F5BE37E3-59D0-4D56-B08C-9B1D93695802}" type="presParOf" srcId="{E4B4F7C4-5024-45F0-9FD7-C5068A1AE6C4}" destId="{BB2E4F65-C461-40C3-BC82-6A29AA851F44}" srcOrd="4" destOrd="0" presId="urn:microsoft.com/office/officeart/2016/7/layout/HorizontalActionList"/>
    <dgm:cxn modelId="{1FC3B8DB-8632-4AA8-99E5-4F0C12504130}" type="presParOf" srcId="{BB2E4F65-C461-40C3-BC82-6A29AA851F44}" destId="{49B7F8FA-D256-41EF-9327-52A3551D9A60}" srcOrd="0" destOrd="0" presId="urn:microsoft.com/office/officeart/2016/7/layout/HorizontalActionList"/>
    <dgm:cxn modelId="{03A1CBF9-FFCE-4B8C-9850-8B297556CCF4}" type="presParOf" srcId="{BB2E4F65-C461-40C3-BC82-6A29AA851F44}" destId="{6B5FE59C-B471-448A-AA7A-B526DCC4D4CA}" srcOrd="1" destOrd="0" presId="urn:microsoft.com/office/officeart/2016/7/layout/HorizontalActionList"/>
    <dgm:cxn modelId="{BAB9C1C4-8A05-4AE7-B42E-55875981524E}" type="presParOf" srcId="{E4B4F7C4-5024-45F0-9FD7-C5068A1AE6C4}" destId="{A91542D9-4FB3-4302-AD03-3D6EF82E6748}" srcOrd="5" destOrd="0" presId="urn:microsoft.com/office/officeart/2016/7/layout/HorizontalActionList"/>
    <dgm:cxn modelId="{F7DEAAC8-FCAD-4F6B-92BD-91B8342F3277}" type="presParOf" srcId="{E4B4F7C4-5024-45F0-9FD7-C5068A1AE6C4}" destId="{1A7C3045-2DAF-4A19-82DB-79436B2E4575}" srcOrd="6" destOrd="0" presId="urn:microsoft.com/office/officeart/2016/7/layout/HorizontalActionList"/>
    <dgm:cxn modelId="{13555CA3-20BE-41F8-BD09-0BA8CEE1C702}" type="presParOf" srcId="{1A7C3045-2DAF-4A19-82DB-79436B2E4575}" destId="{4132ECB1-6BEF-4935-AFA3-B2EAA48FDE7E}" srcOrd="0" destOrd="0" presId="urn:microsoft.com/office/officeart/2016/7/layout/HorizontalActionList"/>
    <dgm:cxn modelId="{0848E8B2-6BD5-4CB6-B7E0-F8F1B1F78E2F}" type="presParOf" srcId="{1A7C3045-2DAF-4A19-82DB-79436B2E4575}" destId="{C42A8BDE-B838-475D-AFDE-17B60D744AB6}" srcOrd="1" destOrd="0" presId="urn:microsoft.com/office/officeart/2016/7/layout/HorizontalActionList"/>
    <dgm:cxn modelId="{FD5AD2F1-E5D1-4359-99EB-D3225676DF7F}" type="presParOf" srcId="{E4B4F7C4-5024-45F0-9FD7-C5068A1AE6C4}" destId="{D0DC94A3-770A-4810-A89A-7DB7918862F6}" srcOrd="7" destOrd="0" presId="urn:microsoft.com/office/officeart/2016/7/layout/HorizontalActionList"/>
    <dgm:cxn modelId="{2608DA2F-9259-4A20-98D1-9A5F5780B66F}" type="presParOf" srcId="{E4B4F7C4-5024-45F0-9FD7-C5068A1AE6C4}" destId="{647B2244-AC3A-441A-A6FB-6136FA04F429}" srcOrd="8" destOrd="0" presId="urn:microsoft.com/office/officeart/2016/7/layout/HorizontalActionList"/>
    <dgm:cxn modelId="{F55613FD-292F-4CCF-A44A-E9FC24D70E0E}" type="presParOf" srcId="{647B2244-AC3A-441A-A6FB-6136FA04F429}" destId="{59606EB9-9F10-4D12-A33F-A242FDCC0D0F}" srcOrd="0" destOrd="0" presId="urn:microsoft.com/office/officeart/2016/7/layout/HorizontalActionList"/>
    <dgm:cxn modelId="{7B4FE576-C66F-4D92-B6AC-DA1D068316E4}" type="presParOf" srcId="{647B2244-AC3A-441A-A6FB-6136FA04F429}" destId="{C8429E68-36DD-4F6A-A2F4-7CCDADCEFAD1}" srcOrd="1" destOrd="0" presId="urn:microsoft.com/office/officeart/2016/7/layout/HorizontalActionList"/>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D7220-3F85-45D2-BED6-5BBFBC23EAE3}">
      <dsp:nvSpPr>
        <dsp:cNvPr id="0" name=""/>
        <dsp:cNvSpPr/>
      </dsp:nvSpPr>
      <dsp:spPr>
        <a:xfrm>
          <a:off x="13927" y="726723"/>
          <a:ext cx="1942023" cy="490802"/>
        </a:xfrm>
        <a:prstGeom prst="rect">
          <a:avLst/>
        </a:prstGeom>
        <a:solidFill>
          <a:schemeClr val="accent1">
            <a:shade val="8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281" tIns="129281" rIns="129281" bIns="129281" numCol="1" spcCol="1270" anchor="ctr" anchorCtr="0">
          <a:noAutofit/>
        </a:bodyPr>
        <a:lstStyle/>
        <a:p>
          <a:pPr marL="0" lvl="0" indent="0" algn="ctr" defTabSz="800100" rtl="0">
            <a:lnSpc>
              <a:spcPct val="90000"/>
            </a:lnSpc>
            <a:spcBef>
              <a:spcPct val="0"/>
            </a:spcBef>
            <a:spcAft>
              <a:spcPct val="35000"/>
            </a:spcAft>
            <a:buNone/>
          </a:pPr>
          <a:r>
            <a:rPr lang="en-US" sz="1800" b="0" i="0" kern="1200" dirty="0">
              <a:latin typeface="Avenir Next LT Pro" panose="020B0504020202020204" pitchFamily="34" charset="77"/>
            </a:rPr>
            <a:t>ALGEBRA STRUCTURES</a:t>
          </a:r>
        </a:p>
      </dsp:txBody>
      <dsp:txXfrm>
        <a:off x="13927" y="726723"/>
        <a:ext cx="1942023" cy="490802"/>
      </dsp:txXfrm>
    </dsp:sp>
    <dsp:sp modelId="{22359DD7-1BFB-4900-BAE6-6084F2F57988}">
      <dsp:nvSpPr>
        <dsp:cNvPr id="0" name=""/>
        <dsp:cNvSpPr/>
      </dsp:nvSpPr>
      <dsp:spPr>
        <a:xfrm>
          <a:off x="15547" y="1252490"/>
          <a:ext cx="1938784" cy="3608133"/>
        </a:xfrm>
        <a:prstGeom prst="rect">
          <a:avLst/>
        </a:prstGeom>
        <a:solidFill>
          <a:schemeClr val="accent1">
            <a:lumMod val="60000"/>
            <a:lumOff val="40000"/>
            <a:alpha val="63879"/>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1601" tIns="161601" rIns="161601" bIns="161601" numCol="1" spcCol="1270" anchor="t" anchorCtr="0">
          <a:noAutofit/>
        </a:bodyPr>
        <a:lstStyle/>
        <a:p>
          <a:pPr marL="0" lvl="0" indent="0" algn="l" defTabSz="622300">
            <a:lnSpc>
              <a:spcPct val="100000"/>
            </a:lnSpc>
            <a:spcBef>
              <a:spcPct val="0"/>
            </a:spcBef>
            <a:spcAft>
              <a:spcPct val="35000"/>
            </a:spcAft>
            <a:buNone/>
          </a:pPr>
          <a:r>
            <a:rPr lang="en-US" sz="1400" b="0" i="0" kern="1200" dirty="0">
              <a:latin typeface="Avenir Next LT Pro" panose="020B0504020202020204" pitchFamily="34" charset="77"/>
            </a:rPr>
            <a:t>Algebraic structures guarantee MECEness because a formula has to yield the target metric. It’s how math works. You can check for MECE using simple high school-level dimensional analysis.</a:t>
          </a:r>
        </a:p>
      </dsp:txBody>
      <dsp:txXfrm>
        <a:off x="15547" y="1252490"/>
        <a:ext cx="1938784" cy="3608133"/>
      </dsp:txXfrm>
    </dsp:sp>
    <dsp:sp modelId="{C4F84DEA-2002-4D32-8E80-70EEE05E345A}">
      <dsp:nvSpPr>
        <dsp:cNvPr id="0" name=""/>
        <dsp:cNvSpPr/>
      </dsp:nvSpPr>
      <dsp:spPr>
        <a:xfrm>
          <a:off x="2076223" y="726723"/>
          <a:ext cx="1950547" cy="490802"/>
        </a:xfrm>
        <a:prstGeom prst="rect">
          <a:avLst/>
        </a:prstGeom>
        <a:solidFill>
          <a:schemeClr val="accent1">
            <a:lumMod val="75000"/>
            <a:alpha val="5298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281" tIns="129281" rIns="129281" bIns="129281"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Avenir Next LT Pro" panose="020B0504020202020204" pitchFamily="34" charset="77"/>
            </a:rPr>
            <a:t>PROCESS STRUCTURES</a:t>
          </a:r>
        </a:p>
      </dsp:txBody>
      <dsp:txXfrm>
        <a:off x="2076223" y="726723"/>
        <a:ext cx="1950547" cy="490802"/>
      </dsp:txXfrm>
    </dsp:sp>
    <dsp:sp modelId="{4FEB85EB-D046-4CDB-8A62-BBCE260C4490}">
      <dsp:nvSpPr>
        <dsp:cNvPr id="0" name=""/>
        <dsp:cNvSpPr/>
      </dsp:nvSpPr>
      <dsp:spPr>
        <a:xfrm>
          <a:off x="2054202" y="1252490"/>
          <a:ext cx="1975512" cy="3608133"/>
        </a:xfrm>
        <a:prstGeom prst="rect">
          <a:avLst/>
        </a:prstGeom>
        <a:solidFill>
          <a:schemeClr val="accent1">
            <a:lumMod val="40000"/>
            <a:lumOff val="60000"/>
            <a:alpha val="45201"/>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1601" tIns="161601" rIns="161601" bIns="161601" numCol="1" spcCol="1270" anchor="t" anchorCtr="0">
          <a:noAutofit/>
        </a:bodyPr>
        <a:lstStyle/>
        <a:p>
          <a:pPr marL="0" lvl="0" indent="0" algn="l" defTabSz="622300">
            <a:lnSpc>
              <a:spcPct val="100000"/>
            </a:lnSpc>
            <a:spcBef>
              <a:spcPct val="0"/>
            </a:spcBef>
            <a:spcAft>
              <a:spcPct val="35000"/>
            </a:spcAft>
            <a:buNone/>
          </a:pPr>
          <a:r>
            <a:rPr lang="en-US" sz="1400" b="0" i="0" kern="1200" dirty="0">
              <a:latin typeface="Avenir Next LT Pro" panose="020B0504020202020204" pitchFamily="34" charset="77"/>
            </a:rPr>
            <a:t>The great thing about processes is that they have a beginning, some steps in the middle and then an end. Breaking down any problem that has an underlying process into its steps is a sure way to be MECE. </a:t>
          </a:r>
        </a:p>
      </dsp:txBody>
      <dsp:txXfrm>
        <a:off x="2054202" y="1252490"/>
        <a:ext cx="1975512" cy="3608133"/>
      </dsp:txXfrm>
    </dsp:sp>
    <dsp:sp modelId="{49B7F8FA-D256-41EF-9327-52A3551D9A60}">
      <dsp:nvSpPr>
        <dsp:cNvPr id="0" name=""/>
        <dsp:cNvSpPr/>
      </dsp:nvSpPr>
      <dsp:spPr>
        <a:xfrm>
          <a:off x="4161316" y="726723"/>
          <a:ext cx="1931340" cy="490802"/>
        </a:xfrm>
        <a:prstGeom prst="rect">
          <a:avLst/>
        </a:prstGeom>
        <a:solidFill>
          <a:schemeClr val="accent1">
            <a:shade val="80000"/>
            <a:hueOff val="89781"/>
            <a:satOff val="4639"/>
            <a:lumOff val="1202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281" tIns="129281" rIns="129281" bIns="129281"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Avenir Next LT Pro" panose="020B0504020202020204" pitchFamily="34" charset="77"/>
            </a:rPr>
            <a:t>CONCEPTUAL FRAMEWORKS</a:t>
          </a:r>
        </a:p>
      </dsp:txBody>
      <dsp:txXfrm>
        <a:off x="4161316" y="726723"/>
        <a:ext cx="1931340" cy="490802"/>
      </dsp:txXfrm>
    </dsp:sp>
    <dsp:sp modelId="{6B5FE59C-B471-448A-AA7A-B526DCC4D4CA}">
      <dsp:nvSpPr>
        <dsp:cNvPr id="0" name=""/>
        <dsp:cNvSpPr/>
      </dsp:nvSpPr>
      <dsp:spPr>
        <a:xfrm>
          <a:off x="4132972" y="1252490"/>
          <a:ext cx="1959888" cy="3608133"/>
        </a:xfrm>
        <a:prstGeom prst="rect">
          <a:avLst/>
        </a:prstGeom>
        <a:solidFill>
          <a:schemeClr val="accent1">
            <a:lumMod val="20000"/>
            <a:lumOff val="80000"/>
            <a:alpha val="44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1601" tIns="161601" rIns="161601" bIns="161601" numCol="1" spcCol="1270" anchor="t" anchorCtr="0">
          <a:noAutofit/>
        </a:bodyPr>
        <a:lstStyle/>
        <a:p>
          <a:pPr marL="0" lvl="0" indent="0" algn="l" defTabSz="622300">
            <a:lnSpc>
              <a:spcPct val="100000"/>
            </a:lnSpc>
            <a:spcBef>
              <a:spcPct val="0"/>
            </a:spcBef>
            <a:spcAft>
              <a:spcPct val="35000"/>
            </a:spcAft>
            <a:buNone/>
          </a:pPr>
          <a:r>
            <a:rPr lang="en-US" sz="1400" b="0" i="0" kern="1200" dirty="0"/>
            <a:t>Conceptual frameworks are the hardest type of structure to achieve a MECE result, but using them is essential to many cases. If the problem cannot be broken down as a formula or as a process, conceptual structures are pretty much the only way to go.</a:t>
          </a:r>
          <a:endParaRPr lang="en-US" sz="1400" b="0" i="0" kern="1200" dirty="0">
            <a:latin typeface="Avenir Next LT Pro" panose="020B0504020202020204" pitchFamily="34" charset="77"/>
          </a:endParaRPr>
        </a:p>
      </dsp:txBody>
      <dsp:txXfrm>
        <a:off x="4132972" y="1252490"/>
        <a:ext cx="1959888" cy="3608133"/>
      </dsp:txXfrm>
    </dsp:sp>
    <dsp:sp modelId="{4132ECB1-6BEF-4935-AFA3-B2EAA48FDE7E}">
      <dsp:nvSpPr>
        <dsp:cNvPr id="0" name=""/>
        <dsp:cNvSpPr/>
      </dsp:nvSpPr>
      <dsp:spPr>
        <a:xfrm>
          <a:off x="6214719" y="726723"/>
          <a:ext cx="2308538" cy="490802"/>
        </a:xfrm>
        <a:prstGeom prst="rect">
          <a:avLst/>
        </a:prstGeom>
        <a:solidFill>
          <a:schemeClr val="accent1">
            <a:lumMod val="75000"/>
            <a:alpha val="53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281" tIns="129281" rIns="129281" bIns="129281"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Avenir Next LT Pro" panose="020B0504020202020204" pitchFamily="34" charset="77"/>
            </a:rPr>
            <a:t>SEGMENTATIONS</a:t>
          </a:r>
        </a:p>
      </dsp:txBody>
      <dsp:txXfrm>
        <a:off x="6214719" y="726723"/>
        <a:ext cx="2308538" cy="490802"/>
      </dsp:txXfrm>
    </dsp:sp>
    <dsp:sp modelId="{C42A8BDE-B838-475D-AFDE-17B60D744AB6}">
      <dsp:nvSpPr>
        <dsp:cNvPr id="0" name=""/>
        <dsp:cNvSpPr/>
      </dsp:nvSpPr>
      <dsp:spPr>
        <a:xfrm>
          <a:off x="6215096" y="1252490"/>
          <a:ext cx="2307785" cy="3608133"/>
        </a:xfrm>
        <a:prstGeom prst="rect">
          <a:avLst/>
        </a:prstGeom>
        <a:solidFill>
          <a:schemeClr val="accent1">
            <a:lumMod val="40000"/>
            <a:lumOff val="60000"/>
            <a:alpha val="4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1601" tIns="161601" rIns="161601" bIns="161601" numCol="1" spcCol="1270" anchor="t" anchorCtr="0">
          <a:noAutofit/>
        </a:bodyPr>
        <a:lstStyle/>
        <a:p>
          <a:pPr marL="0" lvl="0" indent="0" algn="l" defTabSz="622300" rtl="0">
            <a:lnSpc>
              <a:spcPct val="100000"/>
            </a:lnSpc>
            <a:spcBef>
              <a:spcPct val="0"/>
            </a:spcBef>
            <a:spcAft>
              <a:spcPct val="35000"/>
            </a:spcAft>
            <a:buNone/>
          </a:pPr>
          <a:r>
            <a:rPr lang="en-US" sz="1400" b="0" i="0" kern="1200" dirty="0"/>
            <a:t>Segmentations are mostly overused as a way to structure a problem in part because they’re easy to learn, in part because they’re easy to teach. Most case interview resources out there show you how to be MECE using segmentations as examples. That’s lazy. </a:t>
          </a:r>
          <a:endParaRPr lang="en-US" sz="1400" b="1" i="0" kern="1200" dirty="0">
            <a:latin typeface="Avenir Next LT Pro" panose="020B0504020202020204" pitchFamily="34" charset="77"/>
          </a:endParaRPr>
        </a:p>
      </dsp:txBody>
      <dsp:txXfrm>
        <a:off x="6215096" y="1252490"/>
        <a:ext cx="2307785" cy="3608133"/>
      </dsp:txXfrm>
    </dsp:sp>
    <dsp:sp modelId="{59606EB9-9F10-4D12-A33F-A242FDCC0D0F}">
      <dsp:nvSpPr>
        <dsp:cNvPr id="0" name=""/>
        <dsp:cNvSpPr/>
      </dsp:nvSpPr>
      <dsp:spPr>
        <a:xfrm>
          <a:off x="8631047" y="726723"/>
          <a:ext cx="1845957" cy="490802"/>
        </a:xfrm>
        <a:prstGeom prst="rect">
          <a:avLst/>
        </a:prstGeom>
        <a:solidFill>
          <a:srgbClr val="4A5EE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281" tIns="129281" rIns="129281" bIns="129281"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Avenir Next LT Pro" panose="020B0504020202020204" pitchFamily="34" charset="77"/>
            </a:rPr>
            <a:t>OPPOSITE WORDS</a:t>
          </a:r>
        </a:p>
      </dsp:txBody>
      <dsp:txXfrm>
        <a:off x="8631047" y="726723"/>
        <a:ext cx="1845957" cy="490802"/>
      </dsp:txXfrm>
    </dsp:sp>
    <dsp:sp modelId="{C8429E68-36DD-4F6A-A2F4-7CCDADCEFAD1}">
      <dsp:nvSpPr>
        <dsp:cNvPr id="0" name=""/>
        <dsp:cNvSpPr/>
      </dsp:nvSpPr>
      <dsp:spPr>
        <a:xfrm>
          <a:off x="8645236" y="1252490"/>
          <a:ext cx="1845695" cy="3608133"/>
        </a:xfrm>
        <a:prstGeom prst="rect">
          <a:avLst/>
        </a:prstGeom>
        <a:solidFill>
          <a:schemeClr val="accent1">
            <a:lumMod val="60000"/>
            <a:lumOff val="40000"/>
            <a:alpha val="68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622300" rtl="0">
            <a:lnSpc>
              <a:spcPct val="100000"/>
            </a:lnSpc>
            <a:spcBef>
              <a:spcPct val="0"/>
            </a:spcBef>
            <a:spcAft>
              <a:spcPct val="35000"/>
            </a:spcAft>
            <a:buNone/>
          </a:pPr>
          <a:r>
            <a:rPr lang="en-US" sz="1400" b="0" i="0" kern="1200" dirty="0"/>
            <a:t>Supply and Demand. Financial and Non-financial. Strategic issues and Operational issues. External and Internal factors. Short-term and Long-term. Make and Sell. There are dozens of pairs of words that mean the opposite.</a:t>
          </a:r>
          <a:endParaRPr lang="en-US" sz="1400" b="0" i="0" kern="1200" dirty="0">
            <a:latin typeface="Avenir Next LT Pro" panose="020B0504020202020204" pitchFamily="34" charset="77"/>
          </a:endParaRPr>
        </a:p>
      </dsp:txBody>
      <dsp:txXfrm>
        <a:off x="8645236" y="1252490"/>
        <a:ext cx="1845695" cy="3608133"/>
      </dsp:txXfrm>
    </dsp:sp>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7/20/2022</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7/20/2022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a:t>
            </a:fld>
            <a:endParaRPr lang="en-US" dirty="0"/>
          </a:p>
        </p:txBody>
      </p:sp>
    </p:spTree>
    <p:extLst>
      <p:ext uri="{BB962C8B-B14F-4D97-AF65-F5344CB8AC3E}">
        <p14:creationId xmlns:p14="http://schemas.microsoft.com/office/powerpoint/2010/main" val="3880612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11</a:t>
            </a:fld>
            <a:endParaRPr lang="en-US" dirty="0"/>
          </a:p>
        </p:txBody>
      </p:sp>
    </p:spTree>
    <p:extLst>
      <p:ext uri="{BB962C8B-B14F-4D97-AF65-F5344CB8AC3E}">
        <p14:creationId xmlns:p14="http://schemas.microsoft.com/office/powerpoint/2010/main" val="484782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12</a:t>
            </a:fld>
            <a:endParaRPr lang="en-US" dirty="0"/>
          </a:p>
        </p:txBody>
      </p:sp>
    </p:spTree>
    <p:extLst>
      <p:ext uri="{BB962C8B-B14F-4D97-AF65-F5344CB8AC3E}">
        <p14:creationId xmlns:p14="http://schemas.microsoft.com/office/powerpoint/2010/main" val="3257358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13</a:t>
            </a:fld>
            <a:endParaRPr lang="en-US" dirty="0"/>
          </a:p>
        </p:txBody>
      </p:sp>
    </p:spTree>
    <p:extLst>
      <p:ext uri="{BB962C8B-B14F-4D97-AF65-F5344CB8AC3E}">
        <p14:creationId xmlns:p14="http://schemas.microsoft.com/office/powerpoint/2010/main" val="23182809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a:t>MECE Framework Presentation</a:t>
            </a:r>
            <a:endParaRPr lang="en-US" dirty="0"/>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a:t>MECE Framework Presentation</a:t>
            </a:r>
            <a:endParaRPr lang="en-US" dirty="0"/>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r>
              <a:rPr lang="en-US"/>
              <a:t>Click icon to add picture</a:t>
            </a:r>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r>
              <a:rPr lang="en-US"/>
              <a:t>Click icon to add picture</a:t>
            </a:r>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a:t>MECE Framework Presentation</a:t>
            </a:r>
            <a:endParaRPr lang="en-US" dirty="0"/>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r>
              <a:rPr lang="en-US"/>
              <a:t>Click icon to add picture</a:t>
            </a:r>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89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a:t>MECE Framework Presentation</a:t>
            </a:r>
            <a:endParaRPr lang="en-US" dirty="0"/>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673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bg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a:t>MECE Framework Presentation</a:t>
            </a:r>
            <a:endParaRPr lang="en-US" dirty="0"/>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892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a:t>MECE Framework Presentation</a:t>
            </a:r>
            <a:endParaRPr lang="en-US" dirty="0"/>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8985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a:t>MECE Framework Presentation</a:t>
            </a:r>
            <a:endParaRPr lang="en-US" dirty="0"/>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a:t>MECE Framework Presentation</a:t>
            </a:r>
            <a:endParaRPr lang="en-US" dirty="0"/>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a:t>MECE Framework Presentation</a:t>
            </a:r>
            <a:endParaRPr lang="en-US" dirty="0"/>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a:t>MECE Framework Presentation</a:t>
            </a:r>
            <a:endParaRPr lang="en-US" dirty="0"/>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a:t>MECE Framework Presentation</a:t>
            </a:r>
            <a:endParaRPr lang="en-US" dirty="0"/>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a:t>MECE Framework Presentation</a:t>
            </a:r>
            <a:endParaRPr lang="en-US" dirty="0"/>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a:t>MECE Framework Presentation</a:t>
            </a:r>
            <a:endParaRPr lang="en-US" dirty="0"/>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1"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9.wdp"/><Relationship Id="rId7" Type="http://schemas.microsoft.com/office/2007/relationships/hdphoto" Target="../media/hdphoto11.wdp"/><Relationship Id="rId2" Type="http://schemas.openxmlformats.org/officeDocument/2006/relationships/image" Target="../media/image9.png"/><Relationship Id="rId1" Type="http://schemas.openxmlformats.org/officeDocument/2006/relationships/slideLayout" Target="../slideLayouts/slideLayout11.xml"/><Relationship Id="rId6" Type="http://schemas.openxmlformats.org/officeDocument/2006/relationships/image" Target="../media/image11.png"/><Relationship Id="rId5" Type="http://schemas.microsoft.com/office/2007/relationships/hdphoto" Target="../media/hdphoto10.wdp"/><Relationship Id="rId4" Type="http://schemas.openxmlformats.org/officeDocument/2006/relationships/image" Target="../media/image10.png"/><Relationship Id="rId9" Type="http://schemas.microsoft.com/office/2007/relationships/hdphoto" Target="../media/hdphoto12.wdp"/></Relationships>
</file>

<file path=ppt/slides/_rels/slide1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microsoft.com/office/2007/relationships/hdphoto" Target="../media/hdphoto13.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7.png"/><Relationship Id="rId4" Type="http://schemas.microsoft.com/office/2007/relationships/hdphoto" Target="../media/hdphoto6.wdp"/></Relationships>
</file>

<file path=ppt/slides/_rels/slide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ctrTitle"/>
          </p:nvPr>
        </p:nvSpPr>
        <p:spPr>
          <a:xfrm>
            <a:off x="479416" y="1100219"/>
            <a:ext cx="6226593" cy="3427502"/>
          </a:xfrm>
        </p:spPr>
        <p:txBody>
          <a:bodyPr/>
          <a:lstStyle/>
          <a:p>
            <a:r>
              <a:rPr lang="en-US" dirty="0"/>
              <a:t>Mece framework</a:t>
            </a:r>
          </a:p>
        </p:txBody>
      </p:sp>
      <p:sp>
        <p:nvSpPr>
          <p:cNvPr id="7" name="Subtitle 6">
            <a:extLst>
              <a:ext uri="{FF2B5EF4-FFF2-40B4-BE49-F238E27FC236}">
                <a16:creationId xmlns:a16="http://schemas.microsoft.com/office/drawing/2014/main" id="{3AFD8D3D-82CB-EA16-814E-A3FED8BBF39B}"/>
              </a:ext>
            </a:extLst>
          </p:cNvPr>
          <p:cNvSpPr>
            <a:spLocks noGrp="1"/>
          </p:cNvSpPr>
          <p:nvPr>
            <p:ph type="subTitle" idx="1"/>
          </p:nvPr>
        </p:nvSpPr>
        <p:spPr>
          <a:xfrm>
            <a:off x="479416" y="349667"/>
            <a:ext cx="7414940" cy="578325"/>
          </a:xfrm>
        </p:spPr>
        <p:txBody>
          <a:bodyPr/>
          <a:lstStyle/>
          <a:p>
            <a:r>
              <a:rPr lang="en-US" dirty="0"/>
              <a:t>Home prices in u.s.</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EA43EF1-009B-DB7B-7D0C-2867BEE9636E}"/>
              </a:ext>
            </a:extLst>
          </p:cNvPr>
          <p:cNvSpPr>
            <a:spLocks noGrp="1"/>
          </p:cNvSpPr>
          <p:nvPr>
            <p:ph type="title"/>
          </p:nvPr>
        </p:nvSpPr>
        <p:spPr/>
        <p:txBody>
          <a:bodyPr/>
          <a:lstStyle/>
          <a:p>
            <a:r>
              <a:rPr lang="en-US" dirty="0"/>
              <a:t>AREAS OF FOCUS</a:t>
            </a:r>
          </a:p>
        </p:txBody>
      </p:sp>
      <p:sp>
        <p:nvSpPr>
          <p:cNvPr id="91" name="Text Placeholder 90">
            <a:extLst>
              <a:ext uri="{FF2B5EF4-FFF2-40B4-BE49-F238E27FC236}">
                <a16:creationId xmlns:a16="http://schemas.microsoft.com/office/drawing/2014/main" id="{8B0290DE-3F6E-5FEE-C40F-C7B3E29C3A73}"/>
              </a:ext>
            </a:extLst>
          </p:cNvPr>
          <p:cNvSpPr>
            <a:spLocks noGrp="1"/>
          </p:cNvSpPr>
          <p:nvPr>
            <p:ph type="body" sz="quarter" idx="31"/>
          </p:nvPr>
        </p:nvSpPr>
        <p:spPr/>
        <p:txBody>
          <a:bodyPr/>
          <a:lstStyle/>
          <a:p>
            <a:r>
              <a:rPr lang="en-US" dirty="0"/>
              <a:t>How to deal with a given problem:</a:t>
            </a:r>
          </a:p>
        </p:txBody>
      </p:sp>
      <p:sp>
        <p:nvSpPr>
          <p:cNvPr id="95" name="Text Placeholder 94">
            <a:extLst>
              <a:ext uri="{FF2B5EF4-FFF2-40B4-BE49-F238E27FC236}">
                <a16:creationId xmlns:a16="http://schemas.microsoft.com/office/drawing/2014/main" id="{9C9924F1-3753-74B2-DDD5-B5340BB785AE}"/>
              </a:ext>
            </a:extLst>
          </p:cNvPr>
          <p:cNvSpPr>
            <a:spLocks noGrp="1"/>
          </p:cNvSpPr>
          <p:nvPr>
            <p:ph type="body" sz="quarter" idx="29"/>
          </p:nvPr>
        </p:nvSpPr>
        <p:spPr/>
        <p:txBody>
          <a:bodyPr/>
          <a:lstStyle/>
          <a:p>
            <a:pPr>
              <a:buNone/>
            </a:pPr>
            <a:r>
              <a:rPr lang="en-US" dirty="0"/>
              <a:t>1. Root cause reason, Not symptoms</a:t>
            </a:r>
          </a:p>
          <a:p>
            <a:pPr>
              <a:buNone/>
            </a:pPr>
            <a:r>
              <a:rPr lang="en-US" dirty="0"/>
              <a:t>2. Find all root cause reasons</a:t>
            </a:r>
          </a:p>
          <a:p>
            <a:pPr>
              <a:buNone/>
            </a:pPr>
            <a:r>
              <a:rPr lang="en-US" dirty="0"/>
              <a:t>3. Find all root cause fast and efficiently (Hypothesis)</a:t>
            </a:r>
          </a:p>
        </p:txBody>
      </p:sp>
      <p:sp>
        <p:nvSpPr>
          <p:cNvPr id="93" name="Text Placeholder 92">
            <a:extLst>
              <a:ext uri="{FF2B5EF4-FFF2-40B4-BE49-F238E27FC236}">
                <a16:creationId xmlns:a16="http://schemas.microsoft.com/office/drawing/2014/main" id="{D9B5BCF7-83AF-F5C9-0423-147C64DDC51B}"/>
              </a:ext>
            </a:extLst>
          </p:cNvPr>
          <p:cNvSpPr>
            <a:spLocks noGrp="1"/>
          </p:cNvSpPr>
          <p:nvPr>
            <p:ph type="body" sz="quarter" idx="33"/>
          </p:nvPr>
        </p:nvSpPr>
        <p:spPr/>
        <p:txBody>
          <a:bodyPr/>
          <a:lstStyle/>
          <a:p>
            <a:r>
              <a:rPr lang="en-US" dirty="0"/>
              <a:t>VISUALIZATIONS:</a:t>
            </a:r>
          </a:p>
        </p:txBody>
      </p:sp>
      <p:sp>
        <p:nvSpPr>
          <p:cNvPr id="92" name="Text Placeholder 91">
            <a:extLst>
              <a:ext uri="{FF2B5EF4-FFF2-40B4-BE49-F238E27FC236}">
                <a16:creationId xmlns:a16="http://schemas.microsoft.com/office/drawing/2014/main" id="{94CC2695-FBEB-3190-E800-570E546F9F9D}"/>
              </a:ext>
            </a:extLst>
          </p:cNvPr>
          <p:cNvSpPr>
            <a:spLocks noGrp="1"/>
          </p:cNvSpPr>
          <p:nvPr>
            <p:ph type="body" sz="quarter" idx="32"/>
          </p:nvPr>
        </p:nvSpPr>
        <p:spPr/>
        <p:txBody>
          <a:bodyPr/>
          <a:lstStyle/>
          <a:p>
            <a:r>
              <a:rPr lang="en-US" dirty="0"/>
              <a:t> Issue/Logic Tree (MECE)</a:t>
            </a:r>
          </a:p>
          <a:p>
            <a:r>
              <a:rPr lang="en-US" dirty="0"/>
              <a:t> Decision Tree (MECE)</a:t>
            </a:r>
          </a:p>
          <a:p>
            <a:r>
              <a:rPr lang="en-US" dirty="0"/>
              <a:t> Hypothesis Tree (MECE)</a:t>
            </a:r>
          </a:p>
        </p:txBody>
      </p:sp>
      <p:pic>
        <p:nvPicPr>
          <p:cNvPr id="70" name="Picture Placeholder 31" descr="Large walking intersection with one lone person">
            <a:extLst>
              <a:ext uri="{FF2B5EF4-FFF2-40B4-BE49-F238E27FC236}">
                <a16:creationId xmlns:a16="http://schemas.microsoft.com/office/drawing/2014/main" id="{D1FC6153-A37A-EC14-7EEA-7335A559F915}"/>
              </a:ext>
            </a:extLst>
          </p:cNvPr>
          <p:cNvPicPr>
            <a:picLocks noGrp="1" noChangeAspect="1"/>
          </p:cNvPicPr>
          <p:nvPr>
            <p:ph type="pic" sz="quarter" idx="10"/>
          </p:nvPr>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44000" contrast="-55000"/>
                    </a14:imgEffect>
                  </a14:imgLayer>
                </a14:imgProps>
              </a:ext>
              <a:ext uri="{28A0092B-C50C-407E-A947-70E740481C1C}">
                <a14:useLocalDpi xmlns:a14="http://schemas.microsoft.com/office/drawing/2010/main"/>
              </a:ext>
            </a:extLst>
          </a:blip>
          <a:srcRect/>
          <a:stretch/>
        </p:blipFill>
        <p:spPr/>
      </p:pic>
      <p:pic>
        <p:nvPicPr>
          <p:cNvPr id="68" name="Picture Placeholder 11" descr="Close-up of skyscrapers">
            <a:extLst>
              <a:ext uri="{FF2B5EF4-FFF2-40B4-BE49-F238E27FC236}">
                <a16:creationId xmlns:a16="http://schemas.microsoft.com/office/drawing/2014/main" id="{A0327B68-D192-4EDA-F3AE-366C54CED4D3}"/>
              </a:ext>
            </a:extLst>
          </p:cNvPr>
          <p:cNvPicPr>
            <a:picLocks noGrp="1" noChangeAspect="1"/>
          </p:cNvPicPr>
          <p:nvPr>
            <p:ph type="pic" sz="quarter" idx="13"/>
          </p:nvPr>
        </p:nvPicPr>
        <p:blipFill rotWithShape="1">
          <a:blip r:embed="rId4" cstate="print">
            <a:extLst>
              <a:ext uri="{BEBA8EAE-BF5A-486C-A8C5-ECC9F3942E4B}">
                <a14:imgProps xmlns:a14="http://schemas.microsoft.com/office/drawing/2010/main">
                  <a14:imgLayer r:embed="rId5">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6" cstate="print">
              <a:duotone>
                <a:prstClr val="black"/>
                <a:schemeClr val="tx2">
                  <a:tint val="45000"/>
                  <a:satMod val="400000"/>
                </a:schemeClr>
              </a:duotone>
              <a:extLst>
                <a:ext uri="{BEBA8EAE-BF5A-486C-A8C5-ECC9F3942E4B}">
                  <a14:imgProps xmlns:a14="http://schemas.microsoft.com/office/drawing/2010/main">
                    <a14:imgLayer r:embed="rId7">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pic>
        <p:nvPicPr>
          <p:cNvPr id="69" name="Picture Placeholder 8" descr="Curved skyscraper against the blue sky">
            <a:extLst>
              <a:ext uri="{FF2B5EF4-FFF2-40B4-BE49-F238E27FC236}">
                <a16:creationId xmlns:a16="http://schemas.microsoft.com/office/drawing/2014/main" id="{EB131536-3790-0769-3F4B-54C44B98F3B0}"/>
              </a:ext>
            </a:extLst>
          </p:cNvPr>
          <p:cNvPicPr>
            <a:picLocks noGrp="1" noChangeAspect="1"/>
          </p:cNvPicPr>
          <p:nvPr>
            <p:ph type="pic" sz="quarter" idx="14"/>
          </p:nvPr>
        </p:nvPicPr>
        <p:blipFill rotWithShape="1">
          <a:blip r:embed="rId8" cstate="print">
            <a:extLst>
              <a:ext uri="{BEBA8EAE-BF5A-486C-A8C5-ECC9F3942E4B}">
                <a14:imgProps xmlns:a14="http://schemas.microsoft.com/office/drawing/2010/main">
                  <a14:imgLayer r:embed="rId9">
                    <a14:imgEffect>
                      <a14:saturation sat="0"/>
                    </a14:imgEffect>
                    <a14:imgEffect>
                      <a14:brightnessContrast bright="22000"/>
                    </a14:imgEffect>
                  </a14:imgLayer>
                </a14:imgProps>
              </a:ext>
              <a:ext uri="{28A0092B-C50C-407E-A947-70E740481C1C}">
                <a14:useLocalDpi xmlns:a14="http://schemas.microsoft.com/office/drawing/2010/main"/>
              </a:ext>
            </a:extLst>
          </a:blip>
          <a:srcRect/>
          <a:stretch/>
        </p:blipFill>
        <p:spPr/>
      </p:pic>
      <p:sp>
        <p:nvSpPr>
          <p:cNvPr id="35" name="Footer Placeholder 34">
            <a:extLst>
              <a:ext uri="{FF2B5EF4-FFF2-40B4-BE49-F238E27FC236}">
                <a16:creationId xmlns:a16="http://schemas.microsoft.com/office/drawing/2014/main" id="{978E9DBF-D6A0-80E9-5F4C-B1782C5CD470}"/>
              </a:ext>
            </a:extLst>
          </p:cNvPr>
          <p:cNvSpPr>
            <a:spLocks noGrp="1"/>
          </p:cNvSpPr>
          <p:nvPr>
            <p:ph type="ftr" sz="quarter" idx="34"/>
          </p:nvPr>
        </p:nvSpPr>
        <p:spPr/>
        <p:txBody>
          <a:bodyPr/>
          <a:lstStyle/>
          <a:p>
            <a:r>
              <a:rPr lang="en-US"/>
              <a:t>MECE Framework Presentation</a:t>
            </a:r>
            <a:endParaRPr lang="en-US" dirty="0"/>
          </a:p>
        </p:txBody>
      </p:sp>
      <p:sp>
        <p:nvSpPr>
          <p:cNvPr id="36" name="Slide Number Placeholder 35">
            <a:extLst>
              <a:ext uri="{FF2B5EF4-FFF2-40B4-BE49-F238E27FC236}">
                <a16:creationId xmlns:a16="http://schemas.microsoft.com/office/drawing/2014/main" id="{B6B0F1EA-6238-43CB-79BF-1872F34BB86C}"/>
              </a:ext>
            </a:extLst>
          </p:cNvPr>
          <p:cNvSpPr>
            <a:spLocks noGrp="1"/>
          </p:cNvSpPr>
          <p:nvPr>
            <p:ph type="sldNum" sz="quarter" idx="35"/>
          </p:nvPr>
        </p:nvSpPr>
        <p:spPr/>
        <p:txBody>
          <a:bodyPr/>
          <a:lstStyle/>
          <a:p>
            <a:fld id="{09A01C0A-2BB6-49E7-91A3-DCB9F9F59583}" type="slidenum">
              <a:rPr lang="en-US" smtClean="0"/>
              <a:pPr/>
              <a:t>10</a:t>
            </a:fld>
            <a:endParaRPr lang="en-US" dirty="0"/>
          </a:p>
        </p:txBody>
      </p:sp>
    </p:spTree>
    <p:extLst>
      <p:ext uri="{BB962C8B-B14F-4D97-AF65-F5344CB8AC3E}">
        <p14:creationId xmlns:p14="http://schemas.microsoft.com/office/powerpoint/2010/main" val="2563119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97EFE406-7799-825C-C7AD-B4F51349C75F}"/>
              </a:ext>
            </a:extLst>
          </p:cNvPr>
          <p:cNvSpPr>
            <a:spLocks noGrp="1"/>
          </p:cNvSpPr>
          <p:nvPr>
            <p:ph type="title"/>
          </p:nvPr>
        </p:nvSpPr>
        <p:spPr/>
        <p:txBody>
          <a:bodyPr/>
          <a:lstStyle/>
          <a:p>
            <a:r>
              <a:rPr lang="en-US" dirty="0"/>
              <a:t>HOW WE GET THERE</a:t>
            </a:r>
          </a:p>
        </p:txBody>
      </p:sp>
      <p:pic>
        <p:nvPicPr>
          <p:cNvPr id="8" name="Picture Placeholder 7" descr="Upward trend with solid fill">
            <a:extLst>
              <a:ext uri="{FF2B5EF4-FFF2-40B4-BE49-F238E27FC236}">
                <a16:creationId xmlns:a16="http://schemas.microsoft.com/office/drawing/2014/main" id="{D1EEF821-946B-05F6-7AA4-2EB5D46893C1}"/>
              </a:ext>
            </a:extLst>
          </p:cNvPr>
          <p:cNvPicPr>
            <a:picLocks noGrp="1" noChangeAspect="1"/>
          </p:cNvPicPr>
          <p:nvPr>
            <p:ph type="pic" sz="quarter" idx="32"/>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t="5274" b="5274"/>
          <a:stretch/>
        </p:blipFill>
        <p:spPr>
          <a:xfrm>
            <a:off x="1540256" y="1908793"/>
            <a:ext cx="1159161" cy="1036101"/>
          </a:xfrm>
        </p:spPr>
      </p:pic>
      <p:sp>
        <p:nvSpPr>
          <p:cNvPr id="13" name="Subtitle 12">
            <a:extLst>
              <a:ext uri="{FF2B5EF4-FFF2-40B4-BE49-F238E27FC236}">
                <a16:creationId xmlns:a16="http://schemas.microsoft.com/office/drawing/2014/main" id="{28CDBA4D-392D-EF87-B0DB-6284C88E13E8}"/>
              </a:ext>
            </a:extLst>
          </p:cNvPr>
          <p:cNvSpPr>
            <a:spLocks noGrp="1"/>
          </p:cNvSpPr>
          <p:nvPr>
            <p:ph type="subTitle" idx="1"/>
          </p:nvPr>
        </p:nvSpPr>
        <p:spPr>
          <a:xfrm>
            <a:off x="728847" y="3057567"/>
            <a:ext cx="3308294" cy="1002007"/>
          </a:xfrm>
        </p:spPr>
        <p:txBody>
          <a:bodyPr/>
          <a:lstStyle/>
          <a:p>
            <a:r>
              <a:rPr lang="en-US" dirty="0"/>
              <a:t>Return On Investment (roi)</a:t>
            </a:r>
          </a:p>
        </p:txBody>
      </p:sp>
      <p:sp>
        <p:nvSpPr>
          <p:cNvPr id="5" name="Content Placeholder 4">
            <a:extLst>
              <a:ext uri="{FF2B5EF4-FFF2-40B4-BE49-F238E27FC236}">
                <a16:creationId xmlns:a16="http://schemas.microsoft.com/office/drawing/2014/main" id="{9C2ECAAA-1E9C-4845-8EA9-E11A76F08150}"/>
              </a:ext>
            </a:extLst>
          </p:cNvPr>
          <p:cNvSpPr>
            <a:spLocks noGrp="1"/>
          </p:cNvSpPr>
          <p:nvPr>
            <p:ph idx="10"/>
          </p:nvPr>
        </p:nvSpPr>
        <p:spPr/>
        <p:txBody>
          <a:bodyPr/>
          <a:lstStyle/>
          <a:p>
            <a:r>
              <a:rPr lang="en-US" dirty="0"/>
              <a:t>The average 10-year return on real estate investment has been 10 percent. </a:t>
            </a:r>
          </a:p>
          <a:p>
            <a:r>
              <a:rPr lang="en-US" dirty="0"/>
              <a:t>This is based on the reports published by several real estate research firms that compared returns from ten biggest cities in USA.</a:t>
            </a:r>
          </a:p>
          <a:p>
            <a:r>
              <a:rPr lang="en-US" dirty="0"/>
              <a:t>However, the rates may vary if you look at particular cities. </a:t>
            </a:r>
          </a:p>
        </p:txBody>
      </p:sp>
      <p:pic>
        <p:nvPicPr>
          <p:cNvPr id="89" name="Picture Placeholder 8" descr="Cycle with people with solid fill">
            <a:extLst>
              <a:ext uri="{FF2B5EF4-FFF2-40B4-BE49-F238E27FC236}">
                <a16:creationId xmlns:a16="http://schemas.microsoft.com/office/drawing/2014/main" id="{6FDCA5E5-50F1-AB9C-3334-27C4BFC84647}"/>
              </a:ext>
            </a:extLst>
          </p:cNvPr>
          <p:cNvPicPr>
            <a:picLocks noGrp="1" noChangeAspect="1"/>
          </p:cNvPicPr>
          <p:nvPr>
            <p:ph type="pic" sz="quarter" idx="30"/>
          </p:nvPr>
        </p:nvPicPr>
        <p:blipFill rotWithShape="1">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t="5335" b="5335"/>
          <a:stretch/>
        </p:blipFill>
        <p:spPr>
          <a:xfrm>
            <a:off x="4899549" y="1815838"/>
            <a:ext cx="1367154" cy="1222013"/>
          </a:xfrm>
        </p:spPr>
      </p:pic>
      <p:sp>
        <p:nvSpPr>
          <p:cNvPr id="39" name="Text Placeholder 38">
            <a:extLst>
              <a:ext uri="{FF2B5EF4-FFF2-40B4-BE49-F238E27FC236}">
                <a16:creationId xmlns:a16="http://schemas.microsoft.com/office/drawing/2014/main" id="{0BF224F1-5D4B-786D-DAC6-9E999EF34BBD}"/>
              </a:ext>
            </a:extLst>
          </p:cNvPr>
          <p:cNvSpPr>
            <a:spLocks noGrp="1"/>
          </p:cNvSpPr>
          <p:nvPr>
            <p:ph type="body" sz="quarter" idx="28"/>
          </p:nvPr>
        </p:nvSpPr>
        <p:spPr>
          <a:xfrm>
            <a:off x="4501817" y="3028550"/>
            <a:ext cx="2940864" cy="988902"/>
          </a:xfrm>
        </p:spPr>
        <p:txBody>
          <a:bodyPr/>
          <a:lstStyle/>
          <a:p>
            <a:r>
              <a:rPr lang="en-US" dirty="0"/>
              <a:t>NICHE MARKETS</a:t>
            </a:r>
          </a:p>
        </p:txBody>
      </p:sp>
      <p:sp>
        <p:nvSpPr>
          <p:cNvPr id="14" name="Content Placeholder 13">
            <a:extLst>
              <a:ext uri="{FF2B5EF4-FFF2-40B4-BE49-F238E27FC236}">
                <a16:creationId xmlns:a16="http://schemas.microsoft.com/office/drawing/2014/main" id="{0A7D71A8-B372-410F-100C-83EBF28378DA}"/>
              </a:ext>
            </a:extLst>
          </p:cNvPr>
          <p:cNvSpPr>
            <a:spLocks noGrp="1"/>
          </p:cNvSpPr>
          <p:nvPr>
            <p:ph idx="12"/>
          </p:nvPr>
        </p:nvSpPr>
        <p:spPr/>
        <p:txBody>
          <a:bodyPr/>
          <a:lstStyle/>
          <a:p>
            <a:r>
              <a:rPr lang="en-US" dirty="0"/>
              <a:t>With thousands of different real estate opportunities, no one can be a jack of all trades—so finding your real estate niche is vital for a successful real estate career.</a:t>
            </a:r>
          </a:p>
          <a:p>
            <a:r>
              <a:rPr lang="en-US" dirty="0"/>
              <a:t> Expert advice proves that an agent’s real estate niche can align with their personal interests.</a:t>
            </a:r>
          </a:p>
        </p:txBody>
      </p:sp>
      <p:pic>
        <p:nvPicPr>
          <p:cNvPr id="86" name="Picture Placeholder 11" descr="Handshake with solid fill">
            <a:extLst>
              <a:ext uri="{FF2B5EF4-FFF2-40B4-BE49-F238E27FC236}">
                <a16:creationId xmlns:a16="http://schemas.microsoft.com/office/drawing/2014/main" id="{EDD89CDE-5716-DC27-2BC3-9D1E02F20966}"/>
              </a:ext>
            </a:extLst>
          </p:cNvPr>
          <p:cNvPicPr>
            <a:picLocks noGrp="1" noChangeAspect="1"/>
          </p:cNvPicPr>
          <p:nvPr>
            <p:ph type="pic" sz="quarter" idx="31"/>
          </p:nvPr>
        </p:nvPicPr>
        <p:blipFill rotWithShape="1">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t="5404" b="5404"/>
          <a:stretch/>
        </p:blipFill>
        <p:spPr>
          <a:xfrm>
            <a:off x="8125429" y="1818798"/>
            <a:ext cx="1367154" cy="1222013"/>
          </a:xfrm>
        </p:spPr>
      </p:pic>
      <p:sp>
        <p:nvSpPr>
          <p:cNvPr id="16" name="Text Placeholder 15">
            <a:extLst>
              <a:ext uri="{FF2B5EF4-FFF2-40B4-BE49-F238E27FC236}">
                <a16:creationId xmlns:a16="http://schemas.microsoft.com/office/drawing/2014/main" id="{762BDD5F-A1CB-7807-A241-B23CFAD74EC7}"/>
              </a:ext>
            </a:extLst>
          </p:cNvPr>
          <p:cNvSpPr>
            <a:spLocks noGrp="1"/>
          </p:cNvSpPr>
          <p:nvPr>
            <p:ph type="body" sz="quarter" idx="29"/>
          </p:nvPr>
        </p:nvSpPr>
        <p:spPr>
          <a:xfrm>
            <a:off x="8154861" y="3003664"/>
            <a:ext cx="3519703" cy="988902"/>
          </a:xfrm>
        </p:spPr>
        <p:txBody>
          <a:bodyPr/>
          <a:lstStyle/>
          <a:p>
            <a:r>
              <a:rPr lang="en-US" dirty="0"/>
              <a:t>SUPPLY vs demand</a:t>
            </a:r>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idx="11"/>
          </p:nvPr>
        </p:nvSpPr>
        <p:spPr/>
        <p:txBody>
          <a:bodyPr/>
          <a:lstStyle/>
          <a:p>
            <a:r>
              <a:rPr lang="en-US" dirty="0"/>
              <a:t>Call it ‘hot home-price summer,’ as inflation, high housing demand and low supply continue to send costs skyward.</a:t>
            </a:r>
          </a:p>
          <a:p>
            <a:r>
              <a:rPr lang="en-US" dirty="0"/>
              <a:t> Economists recently revised their forecast for median sales price appreciation on existing homes to 6.6% in 2022, up from their previous prediction of just 2.9%.</a:t>
            </a:r>
          </a:p>
        </p:txBody>
      </p:sp>
      <p:sp>
        <p:nvSpPr>
          <p:cNvPr id="33" name="Footer Placeholder 32">
            <a:extLst>
              <a:ext uri="{FF2B5EF4-FFF2-40B4-BE49-F238E27FC236}">
                <a16:creationId xmlns:a16="http://schemas.microsoft.com/office/drawing/2014/main" id="{656A71C0-3B42-35AC-B2B7-6A108044BE29}"/>
              </a:ext>
            </a:extLst>
          </p:cNvPr>
          <p:cNvSpPr>
            <a:spLocks noGrp="1"/>
          </p:cNvSpPr>
          <p:nvPr>
            <p:ph type="ftr" sz="quarter" idx="33"/>
          </p:nvPr>
        </p:nvSpPr>
        <p:spPr/>
        <p:txBody>
          <a:bodyPr/>
          <a:lstStyle/>
          <a:p>
            <a:r>
              <a:rPr lang="en-US"/>
              <a:t>MECE Framework Presentation</a:t>
            </a:r>
            <a:endParaRPr lang="en-US" dirty="0"/>
          </a:p>
        </p:txBody>
      </p:sp>
      <p:sp>
        <p:nvSpPr>
          <p:cNvPr id="34" name="Slide Number Placeholder 33">
            <a:extLst>
              <a:ext uri="{FF2B5EF4-FFF2-40B4-BE49-F238E27FC236}">
                <a16:creationId xmlns:a16="http://schemas.microsoft.com/office/drawing/2014/main" id="{EC120403-BB88-8260-B7C0-B7F016EC53E4}"/>
              </a:ext>
            </a:extLst>
          </p:cNvPr>
          <p:cNvSpPr>
            <a:spLocks noGrp="1"/>
          </p:cNvSpPr>
          <p:nvPr>
            <p:ph type="sldNum" sz="quarter" idx="34"/>
          </p:nvPr>
        </p:nvSpPr>
        <p:spPr/>
        <p:txBody>
          <a:bodyPr/>
          <a:lstStyle/>
          <a:p>
            <a:fld id="{09A01C0A-2BB6-49E7-91A3-DCB9F9F59583}" type="slidenum">
              <a:rPr lang="en-US" smtClean="0"/>
              <a:pPr/>
              <a:t>11</a:t>
            </a:fld>
            <a:endParaRPr lang="en-US" dirty="0"/>
          </a:p>
        </p:txBody>
      </p:sp>
    </p:spTree>
    <p:extLst>
      <p:ext uri="{BB962C8B-B14F-4D97-AF65-F5344CB8AC3E}">
        <p14:creationId xmlns:p14="http://schemas.microsoft.com/office/powerpoint/2010/main" val="2721508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0F17F915-9766-1FC8-98BD-D9AE3D5B2A55}"/>
              </a:ext>
            </a:extLst>
          </p:cNvPr>
          <p:cNvSpPr>
            <a:spLocks noGrp="1"/>
          </p:cNvSpPr>
          <p:nvPr>
            <p:ph type="body" idx="1"/>
          </p:nvPr>
        </p:nvSpPr>
        <p:spPr>
          <a:xfrm>
            <a:off x="549406" y="1759976"/>
            <a:ext cx="6103936" cy="4328087"/>
          </a:xfrm>
        </p:spPr>
        <p:txBody>
          <a:bodyPr/>
          <a:lstStyle/>
          <a:p>
            <a:r>
              <a:rPr lang="en-US" dirty="0"/>
              <a:t>This report provides a high-level overview of the economic researches related to the impact of the COVID-19 pandemic on real estate markets. Here we have majorly focused upon the residential property in the USA excluding the commercial property as well as the mortgage market. Nevertheless, the reviewed research shows that due to the heterogeneity of real estate and varying transmission channels from initial macroeconomic shocks, all real estate markets are affected in different ways by the outbreak of the corona virus.</a:t>
            </a:r>
          </a:p>
        </p:txBody>
      </p:sp>
      <p:pic>
        <p:nvPicPr>
          <p:cNvPr id="14" name="Picture Placeholder 14" descr="White modern architecture">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84" name="Text Placeholder 83">
            <a:extLst>
              <a:ext uri="{FF2B5EF4-FFF2-40B4-BE49-F238E27FC236}">
                <a16:creationId xmlns:a16="http://schemas.microsoft.com/office/drawing/2014/main" id="{F6A0489E-C8E2-CAE5-9FFC-28CC9E086048}"/>
              </a:ext>
            </a:extLst>
          </p:cNvPr>
          <p:cNvSpPr>
            <a:spLocks noGrp="1"/>
          </p:cNvSpPr>
          <p:nvPr>
            <p:ph type="body" sz="quarter" idx="13"/>
          </p:nvPr>
        </p:nvSpPr>
        <p:spPr/>
        <p:txBody>
          <a:bodyPr/>
          <a:lstStyle/>
          <a:p>
            <a:endParaRPr lang="en-US" dirty="0"/>
          </a:p>
        </p:txBody>
      </p:sp>
      <p:sp>
        <p:nvSpPr>
          <p:cNvPr id="85" name="Text Placeholder 84">
            <a:extLst>
              <a:ext uri="{FF2B5EF4-FFF2-40B4-BE49-F238E27FC236}">
                <a16:creationId xmlns:a16="http://schemas.microsoft.com/office/drawing/2014/main" id="{D396BF65-AA7F-3F0F-FE49-EA87C2828209}"/>
              </a:ext>
            </a:extLst>
          </p:cNvPr>
          <p:cNvSpPr>
            <a:spLocks noGrp="1"/>
          </p:cNvSpPr>
          <p:nvPr>
            <p:ph type="body" sz="quarter" idx="14"/>
          </p:nvPr>
        </p:nvSpPr>
        <p:spPr/>
        <p:txBody>
          <a:bodyPr/>
          <a:lstStyle/>
          <a:p>
            <a:endParaRPr lang="en-US" dirty="0"/>
          </a:p>
        </p:txBody>
      </p:sp>
      <p:sp>
        <p:nvSpPr>
          <p:cNvPr id="2" name="Footer Placeholder 1">
            <a:extLst>
              <a:ext uri="{FF2B5EF4-FFF2-40B4-BE49-F238E27FC236}">
                <a16:creationId xmlns:a16="http://schemas.microsoft.com/office/drawing/2014/main" id="{EB4325A5-D39C-C1D3-2E04-F741DCBB2B59}"/>
              </a:ext>
            </a:extLst>
          </p:cNvPr>
          <p:cNvSpPr>
            <a:spLocks noGrp="1"/>
          </p:cNvSpPr>
          <p:nvPr>
            <p:ph type="ftr" sz="quarter" idx="10"/>
          </p:nvPr>
        </p:nvSpPr>
        <p:spPr/>
        <p:txBody>
          <a:bodyPr/>
          <a:lstStyle/>
          <a:p>
            <a:r>
              <a:rPr lang="en-US"/>
              <a:t>MECE Framework Presentation</a:t>
            </a:r>
            <a:endParaRPr lang="en-US" dirty="0"/>
          </a:p>
        </p:txBody>
      </p:sp>
      <p:sp>
        <p:nvSpPr>
          <p:cNvPr id="5" name="Slide Number Placeholder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a:lstStyle/>
          <a:p>
            <a:fld id="{09A01C0A-2BB6-49E7-91A3-DCB9F9F59583}" type="slidenum">
              <a:rPr lang="en-US" smtClean="0"/>
              <a:pPr/>
              <a:t>12</a:t>
            </a:fld>
            <a:endParaRPr lang="en-US" dirty="0"/>
          </a:p>
        </p:txBody>
      </p:sp>
    </p:spTree>
    <p:extLst>
      <p:ext uri="{BB962C8B-B14F-4D97-AF65-F5344CB8AC3E}">
        <p14:creationId xmlns:p14="http://schemas.microsoft.com/office/powerpoint/2010/main" val="4278401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p:txBody>
          <a:bodyPr/>
          <a:lstStyle/>
          <a:p>
            <a:r>
              <a:rPr lang="en-US" dirty="0"/>
              <a:t>THANK YOU</a:t>
            </a:r>
          </a:p>
        </p:txBody>
      </p:sp>
      <p:sp>
        <p:nvSpPr>
          <p:cNvPr id="15" name="Text Placeholder 14">
            <a:extLst>
              <a:ext uri="{FF2B5EF4-FFF2-40B4-BE49-F238E27FC236}">
                <a16:creationId xmlns:a16="http://schemas.microsoft.com/office/drawing/2014/main" id="{791AF693-3675-52A5-9E8E-C071048A1A4D}"/>
              </a:ext>
            </a:extLst>
          </p:cNvPr>
          <p:cNvSpPr>
            <a:spLocks noGrp="1"/>
          </p:cNvSpPr>
          <p:nvPr>
            <p:ph type="body" idx="1"/>
          </p:nvPr>
        </p:nvSpPr>
        <p:spPr/>
        <p:txBody>
          <a:bodyPr/>
          <a:lstStyle/>
          <a:p>
            <a:r>
              <a:rPr lang="en-US" b="1" dirty="0"/>
              <a:t>Name: Miss. Sweta Rai </a:t>
            </a:r>
          </a:p>
          <a:p>
            <a:r>
              <a:rPr lang="en-US" b="1" dirty="0"/>
              <a:t>Mobile Number: +91 8850053868</a:t>
            </a:r>
          </a:p>
          <a:p>
            <a:r>
              <a:rPr lang="en-US" b="1" dirty="0"/>
              <a:t>Primary email address: raiswetaj@gmail.com</a:t>
            </a:r>
          </a:p>
          <a:p>
            <a:r>
              <a:rPr lang="en-US" b="1" dirty="0"/>
              <a:t>Alternate email address: raishveta@yahoo.in</a:t>
            </a:r>
          </a:p>
        </p:txBody>
      </p:sp>
      <p:sp>
        <p:nvSpPr>
          <p:cNvPr id="3" name="Footer Placeholder 2">
            <a:extLst>
              <a:ext uri="{FF2B5EF4-FFF2-40B4-BE49-F238E27FC236}">
                <a16:creationId xmlns:a16="http://schemas.microsoft.com/office/drawing/2014/main" id="{30B35086-0CC9-27F6-6E0B-D4F2AD6181E0}"/>
              </a:ext>
            </a:extLst>
          </p:cNvPr>
          <p:cNvSpPr>
            <a:spLocks noGrp="1"/>
          </p:cNvSpPr>
          <p:nvPr>
            <p:ph type="ftr" sz="quarter" idx="10"/>
          </p:nvPr>
        </p:nvSpPr>
        <p:spPr/>
        <p:txBody>
          <a:bodyPr/>
          <a:lstStyle/>
          <a:p>
            <a:r>
              <a:rPr lang="en-US"/>
              <a:t>MECE Framework Presentation</a:t>
            </a:r>
            <a:endParaRPr lang="en-US" dirty="0"/>
          </a:p>
        </p:txBody>
      </p:sp>
      <p:sp>
        <p:nvSpPr>
          <p:cNvPr id="5" name="Slide Number Placeholder 4">
            <a:extLst>
              <a:ext uri="{FF2B5EF4-FFF2-40B4-BE49-F238E27FC236}">
                <a16:creationId xmlns:a16="http://schemas.microsoft.com/office/drawing/2014/main" id="{CC8A5661-D5F1-FE42-FC42-CC2D27E7AA8D}"/>
              </a:ext>
            </a:extLst>
          </p:cNvPr>
          <p:cNvSpPr>
            <a:spLocks noGrp="1"/>
          </p:cNvSpPr>
          <p:nvPr>
            <p:ph type="sldNum" sz="quarter" idx="11"/>
          </p:nvPr>
        </p:nvSpPr>
        <p:spPr/>
        <p:txBody>
          <a:bodyPr/>
          <a:lstStyle/>
          <a:p>
            <a:fld id="{09A01C0A-2BB6-49E7-91A3-DCB9F9F59583}" type="slidenum">
              <a:rPr lang="en-US" smtClean="0"/>
              <a:pPr/>
              <a:t>13</a:t>
            </a:fld>
            <a:endParaRPr lang="en-US" dirty="0"/>
          </a:p>
        </p:txBody>
      </p:sp>
    </p:spTree>
    <p:extLst>
      <p:ext uri="{BB962C8B-B14F-4D97-AF65-F5344CB8AC3E}">
        <p14:creationId xmlns:p14="http://schemas.microsoft.com/office/powerpoint/2010/main" val="1023783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84E2-4C7E-D7E0-9603-A0CE74BC7667}"/>
              </a:ext>
            </a:extLst>
          </p:cNvPr>
          <p:cNvSpPr>
            <a:spLocks noGrp="1"/>
          </p:cNvSpPr>
          <p:nvPr>
            <p:ph type="title"/>
          </p:nvPr>
        </p:nvSpPr>
        <p:spPr/>
        <p:txBody>
          <a:bodyPr/>
          <a:lstStyle/>
          <a:p>
            <a:r>
              <a:rPr lang="en-US" dirty="0"/>
              <a:t>AGENDA</a:t>
            </a:r>
          </a:p>
        </p:txBody>
      </p:sp>
      <p:pic>
        <p:nvPicPr>
          <p:cNvPr id="22" name="Picture Placeholder 11" descr="Close-up of skyscrapers">
            <a:extLst>
              <a:ext uri="{FF2B5EF4-FFF2-40B4-BE49-F238E27FC236}">
                <a16:creationId xmlns:a16="http://schemas.microsoft.com/office/drawing/2014/main" id="{02CB0A40-C392-7AEB-F580-EA0981B3CBEC}"/>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sp>
        <p:nvSpPr>
          <p:cNvPr id="21" name="Content Placeholder 20">
            <a:extLst>
              <a:ext uri="{FF2B5EF4-FFF2-40B4-BE49-F238E27FC236}">
                <a16:creationId xmlns:a16="http://schemas.microsoft.com/office/drawing/2014/main" id="{A50CB90F-9D48-F8DD-961F-C3F1AE2B2D3D}"/>
              </a:ext>
            </a:extLst>
          </p:cNvPr>
          <p:cNvSpPr>
            <a:spLocks noGrp="1"/>
          </p:cNvSpPr>
          <p:nvPr>
            <p:ph idx="1"/>
          </p:nvPr>
        </p:nvSpPr>
        <p:spPr/>
        <p:txBody>
          <a:bodyPr/>
          <a:lstStyle/>
          <a:p>
            <a:r>
              <a:rPr lang="en-US" dirty="0"/>
              <a:t>Problem statement </a:t>
            </a:r>
          </a:p>
          <a:p>
            <a:r>
              <a:rPr lang="en-US" dirty="0"/>
              <a:t>MECE framework</a:t>
            </a:r>
          </a:p>
          <a:p>
            <a:r>
              <a:rPr lang="en-US" dirty="0"/>
              <a:t>Factors affecting real estate</a:t>
            </a:r>
          </a:p>
          <a:p>
            <a:r>
              <a:rPr lang="en-US" dirty="0"/>
              <a:t>visualizations</a:t>
            </a:r>
          </a:p>
          <a:p>
            <a:r>
              <a:rPr lang="en-US" dirty="0"/>
              <a:t>SUMMARY</a:t>
            </a:r>
          </a:p>
          <a:p>
            <a:endParaRPr lang="en-US" dirty="0"/>
          </a:p>
          <a:p>
            <a:endParaRPr lang="en-US" dirty="0"/>
          </a:p>
        </p:txBody>
      </p:sp>
      <p:sp>
        <p:nvSpPr>
          <p:cNvPr id="14" name="Rectangle 13">
            <a:extLst>
              <a:ext uri="{FF2B5EF4-FFF2-40B4-BE49-F238E27FC236}">
                <a16:creationId xmlns:a16="http://schemas.microsoft.com/office/drawing/2014/main" id="{0D15BEAD-012C-AF1F-9EBB-243A511C902E}"/>
              </a:ext>
              <a:ext uri="{C183D7F6-B498-43B3-948B-1728B52AA6E4}">
                <adec:decorative xmlns:adec="http://schemas.microsoft.com/office/drawing/2017/decorative" val="1"/>
              </a:ext>
            </a:extLst>
          </p:cNvPr>
          <p:cNvSpPr/>
          <p:nvPr/>
        </p:nvSpPr>
        <p:spPr>
          <a:xfrm>
            <a:off x="469107" y="638594"/>
            <a:ext cx="2743200" cy="1336433"/>
          </a:xfrm>
          <a:prstGeom prst="rect">
            <a:avLst/>
          </a:prstGeom>
          <a:solidFill>
            <a:srgbClr val="4A5EE6">
              <a:alpha val="87843"/>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16" name="Rectangle 15">
            <a:extLst>
              <a:ext uri="{FF2B5EF4-FFF2-40B4-BE49-F238E27FC236}">
                <a16:creationId xmlns:a16="http://schemas.microsoft.com/office/drawing/2014/main" id="{2D578531-1E9F-3E5A-7A85-E9CA9A5C7312}"/>
              </a:ext>
              <a:ext uri="{C183D7F6-B498-43B3-948B-1728B52AA6E4}">
                <adec:decorative xmlns:adec="http://schemas.microsoft.com/office/drawing/2017/decorative" val="1"/>
              </a:ext>
            </a:extLst>
          </p:cNvPr>
          <p:cNvSpPr/>
          <p:nvPr/>
        </p:nvSpPr>
        <p:spPr>
          <a:xfrm>
            <a:off x="5867072" y="2918445"/>
            <a:ext cx="251791" cy="2071501"/>
          </a:xfrm>
          <a:prstGeom prst="rect">
            <a:avLst/>
          </a:prstGeom>
          <a:solidFill>
            <a:srgbClr val="4A5EE6">
              <a:alpha val="7607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3171735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a:xfrm>
            <a:off x="749729" y="870975"/>
            <a:ext cx="10506416" cy="1128519"/>
          </a:xfrm>
        </p:spPr>
        <p:txBody>
          <a:bodyPr/>
          <a:lstStyle/>
          <a:p>
            <a:r>
              <a:rPr lang="en-US" dirty="0">
                <a:solidFill>
                  <a:schemeClr val="bg1"/>
                </a:solidFill>
              </a:rPr>
              <a:t>Problem</a:t>
            </a:r>
            <a:br>
              <a:rPr lang="en-US" dirty="0">
                <a:solidFill>
                  <a:schemeClr val="bg1"/>
                </a:solidFill>
              </a:rPr>
            </a:br>
            <a:r>
              <a:rPr lang="en-US" dirty="0">
                <a:solidFill>
                  <a:schemeClr val="bg1"/>
                </a:solidFill>
              </a:rPr>
              <a:t>statement</a:t>
            </a: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6783341" y="1999494"/>
            <a:ext cx="4375150" cy="3891067"/>
          </a:xfrm>
        </p:spPr>
        <p:txBody>
          <a:bodyPr/>
          <a:lstStyle/>
          <a:p>
            <a:r>
              <a:rPr lang="en-US" sz="2000" dirty="0"/>
              <a:t>We need to analyze all the factors that could influence residential home prices across the United States over the next decade. How these factors are going to create those effects and a MECE framework output to depict the same.</a:t>
            </a:r>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a:t>MECE Framework Presentation</a:t>
            </a:r>
            <a:endParaRPr lang="en-US" dirty="0"/>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3</a:t>
            </a:fld>
            <a:endParaRPr lang="en-US" dirty="0"/>
          </a:p>
        </p:txBody>
      </p:sp>
    </p:spTree>
    <p:extLst>
      <p:ext uri="{BB962C8B-B14F-4D97-AF65-F5344CB8AC3E}">
        <p14:creationId xmlns:p14="http://schemas.microsoft.com/office/powerpoint/2010/main" val="612500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p:txBody>
          <a:bodyPr/>
          <a:lstStyle/>
          <a:p>
            <a:r>
              <a:rPr lang="en-US" dirty="0"/>
              <a:t>Components to consider during a case study:</a:t>
            </a:r>
          </a:p>
        </p:txBody>
      </p:sp>
      <p:sp>
        <p:nvSpPr>
          <p:cNvPr id="5" name="Subtitle 4">
            <a:extLst>
              <a:ext uri="{FF2B5EF4-FFF2-40B4-BE49-F238E27FC236}">
                <a16:creationId xmlns:a16="http://schemas.microsoft.com/office/drawing/2014/main" id="{0E8B56C7-C38F-E96E-3C19-8ACF8AF9E716}"/>
              </a:ext>
            </a:extLst>
          </p:cNvPr>
          <p:cNvSpPr>
            <a:spLocks noGrp="1"/>
          </p:cNvSpPr>
          <p:nvPr>
            <p:ph type="subTitle" idx="1"/>
          </p:nvPr>
        </p:nvSpPr>
        <p:spPr>
          <a:xfrm>
            <a:off x="6096000" y="3708959"/>
            <a:ext cx="3696070" cy="2967049"/>
          </a:xfrm>
        </p:spPr>
        <p:txBody>
          <a:bodyPr/>
          <a:lstStyle/>
          <a:p>
            <a:r>
              <a:rPr lang="en-US" dirty="0"/>
              <a:t>1. Market</a:t>
            </a:r>
          </a:p>
          <a:p>
            <a:r>
              <a:rPr lang="en-US" dirty="0"/>
              <a:t>2. Competitors</a:t>
            </a:r>
          </a:p>
          <a:p>
            <a:r>
              <a:rPr lang="en-US" dirty="0"/>
              <a:t>3. Customers</a:t>
            </a:r>
          </a:p>
          <a:p>
            <a:r>
              <a:rPr lang="en-US" dirty="0"/>
              <a:t>4. Company</a:t>
            </a:r>
          </a:p>
          <a:p>
            <a:r>
              <a:rPr lang="en-US" dirty="0"/>
              <a:t>5. Product</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a:t>MECE Framework Presentation</a:t>
            </a:r>
            <a:endParaRPr lang="en-US" dirty="0"/>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4</a:t>
            </a:fld>
            <a:endParaRPr lang="en-US" dirty="0"/>
          </a:p>
        </p:txBody>
      </p:sp>
    </p:spTree>
    <p:extLst>
      <p:ext uri="{BB962C8B-B14F-4D97-AF65-F5344CB8AC3E}">
        <p14:creationId xmlns:p14="http://schemas.microsoft.com/office/powerpoint/2010/main" val="2521615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FB9C5-183A-3556-D047-215BDB00B71F}"/>
              </a:ext>
            </a:extLst>
          </p:cNvPr>
          <p:cNvSpPr>
            <a:spLocks noGrp="1"/>
          </p:cNvSpPr>
          <p:nvPr>
            <p:ph type="title"/>
          </p:nvPr>
        </p:nvSpPr>
        <p:spPr/>
        <p:txBody>
          <a:bodyPr/>
          <a:lstStyle/>
          <a:p>
            <a:r>
              <a:rPr lang="en-US" dirty="0"/>
              <a:t>Quarterly change in house prices (inflation adjusted)</a:t>
            </a:r>
          </a:p>
        </p:txBody>
      </p:sp>
      <p:graphicFrame>
        <p:nvGraphicFramePr>
          <p:cNvPr id="6" name="Table 4">
            <a:extLst>
              <a:ext uri="{FF2B5EF4-FFF2-40B4-BE49-F238E27FC236}">
                <a16:creationId xmlns:a16="http://schemas.microsoft.com/office/drawing/2014/main" id="{2DE29ABF-2F75-58D0-2A5A-72FA8A4E0526}"/>
              </a:ext>
            </a:extLst>
          </p:cNvPr>
          <p:cNvGraphicFramePr>
            <a:graphicFrameLocks noGrp="1"/>
          </p:cNvGraphicFramePr>
          <p:nvPr>
            <p:ph sz="half" idx="2"/>
            <p:extLst>
              <p:ext uri="{D42A27DB-BD31-4B8C-83A1-F6EECF244321}">
                <p14:modId xmlns:p14="http://schemas.microsoft.com/office/powerpoint/2010/main" val="4019984221"/>
              </p:ext>
            </p:extLst>
          </p:nvPr>
        </p:nvGraphicFramePr>
        <p:xfrm>
          <a:off x="850900" y="1828800"/>
          <a:ext cx="10134600" cy="4351340"/>
        </p:xfrm>
        <a:graphic>
          <a:graphicData uri="http://schemas.openxmlformats.org/drawingml/2006/table">
            <a:tbl>
              <a:tblPr firstRow="1" bandRow="1">
                <a:tableStyleId>{5C22544A-7EE6-4342-B048-85BDC9FD1C3A}</a:tableStyleId>
              </a:tblPr>
              <a:tblGrid>
                <a:gridCol w="2026920">
                  <a:extLst>
                    <a:ext uri="{9D8B030D-6E8A-4147-A177-3AD203B41FA5}">
                      <a16:colId xmlns:a16="http://schemas.microsoft.com/office/drawing/2014/main" val="1689330750"/>
                    </a:ext>
                  </a:extLst>
                </a:gridCol>
                <a:gridCol w="2026920">
                  <a:extLst>
                    <a:ext uri="{9D8B030D-6E8A-4147-A177-3AD203B41FA5}">
                      <a16:colId xmlns:a16="http://schemas.microsoft.com/office/drawing/2014/main" val="2660631934"/>
                    </a:ext>
                  </a:extLst>
                </a:gridCol>
                <a:gridCol w="2026920">
                  <a:extLst>
                    <a:ext uri="{9D8B030D-6E8A-4147-A177-3AD203B41FA5}">
                      <a16:colId xmlns:a16="http://schemas.microsoft.com/office/drawing/2014/main" val="3909717689"/>
                    </a:ext>
                  </a:extLst>
                </a:gridCol>
                <a:gridCol w="2026920">
                  <a:extLst>
                    <a:ext uri="{9D8B030D-6E8A-4147-A177-3AD203B41FA5}">
                      <a16:colId xmlns:a16="http://schemas.microsoft.com/office/drawing/2014/main" val="1603189107"/>
                    </a:ext>
                  </a:extLst>
                </a:gridCol>
                <a:gridCol w="2026920">
                  <a:extLst>
                    <a:ext uri="{9D8B030D-6E8A-4147-A177-3AD203B41FA5}">
                      <a16:colId xmlns:a16="http://schemas.microsoft.com/office/drawing/2014/main" val="2755691855"/>
                    </a:ext>
                  </a:extLst>
                </a:gridCol>
              </a:tblGrid>
              <a:tr h="870268">
                <a:tc>
                  <a:txBody>
                    <a:bodyPr/>
                    <a:lstStyle/>
                    <a:p>
                      <a:pPr algn="ctr"/>
                      <a:endParaRPr lang="en-US" dirty="0">
                        <a:latin typeface="+mn-lt"/>
                      </a:endParaRPr>
                    </a:p>
                  </a:txBody>
                  <a:tcPr anchor="ctr">
                    <a:solidFill>
                      <a:schemeClr val="accent1">
                        <a:lumMod val="75000"/>
                      </a:schemeClr>
                    </a:solidFill>
                  </a:tcPr>
                </a:tc>
                <a:tc>
                  <a:txBody>
                    <a:bodyPr/>
                    <a:lstStyle/>
                    <a:p>
                      <a:pPr algn="ctr"/>
                      <a:r>
                        <a:rPr lang="en-US" b="1" i="0" dirty="0">
                          <a:latin typeface="+mn-lt"/>
                        </a:rPr>
                        <a:t>2022</a:t>
                      </a:r>
                    </a:p>
                  </a:txBody>
                  <a:tcPr anchor="ctr">
                    <a:solidFill>
                      <a:schemeClr val="accent1">
                        <a:lumMod val="75000"/>
                      </a:schemeClr>
                    </a:solidFill>
                  </a:tcPr>
                </a:tc>
                <a:tc>
                  <a:txBody>
                    <a:bodyPr/>
                    <a:lstStyle/>
                    <a:p>
                      <a:pPr algn="ctr"/>
                      <a:r>
                        <a:rPr lang="en-US" b="1" i="0" dirty="0">
                          <a:latin typeface="+mn-lt"/>
                        </a:rPr>
                        <a:t>2021</a:t>
                      </a:r>
                    </a:p>
                  </a:txBody>
                  <a:tcPr anchor="ctr">
                    <a:solidFill>
                      <a:schemeClr val="accent1">
                        <a:lumMod val="75000"/>
                      </a:schemeClr>
                    </a:solidFill>
                  </a:tcPr>
                </a:tc>
                <a:tc>
                  <a:txBody>
                    <a:bodyPr/>
                    <a:lstStyle/>
                    <a:p>
                      <a:pPr algn="ctr"/>
                      <a:r>
                        <a:rPr lang="en-US" b="1" i="0" dirty="0">
                          <a:latin typeface="+mn-lt"/>
                        </a:rPr>
                        <a:t>2020</a:t>
                      </a:r>
                    </a:p>
                  </a:txBody>
                  <a:tcPr anchor="ctr">
                    <a:solidFill>
                      <a:schemeClr val="accent1">
                        <a:lumMod val="75000"/>
                      </a:schemeClr>
                    </a:solidFill>
                  </a:tcPr>
                </a:tc>
                <a:tc>
                  <a:txBody>
                    <a:bodyPr/>
                    <a:lstStyle/>
                    <a:p>
                      <a:pPr algn="ctr"/>
                      <a:r>
                        <a:rPr lang="en-US" b="1" i="0" dirty="0">
                          <a:latin typeface="+mn-lt"/>
                        </a:rPr>
                        <a:t>2019</a:t>
                      </a:r>
                    </a:p>
                  </a:txBody>
                  <a:tcPr anchor="ctr">
                    <a:solidFill>
                      <a:schemeClr val="accent1">
                        <a:lumMod val="75000"/>
                      </a:schemeClr>
                    </a:solidFill>
                  </a:tcPr>
                </a:tc>
                <a:extLst>
                  <a:ext uri="{0D108BD9-81ED-4DB2-BD59-A6C34878D82A}">
                    <a16:rowId xmlns:a16="http://schemas.microsoft.com/office/drawing/2014/main" val="479928716"/>
                  </a:ext>
                </a:extLst>
              </a:tr>
              <a:tr h="870268">
                <a:tc>
                  <a:txBody>
                    <a:bodyPr/>
                    <a:lstStyle/>
                    <a:p>
                      <a:pPr algn="ctr"/>
                      <a:r>
                        <a:rPr lang="en-US" b="0" i="0" dirty="0">
                          <a:solidFill>
                            <a:schemeClr val="tx1"/>
                          </a:solidFill>
                          <a:latin typeface="+mn-lt"/>
                        </a:rPr>
                        <a:t>Q1</a:t>
                      </a:r>
                    </a:p>
                  </a:txBody>
                  <a:tcPr anchor="ctr"/>
                </a:tc>
                <a:tc>
                  <a:txBody>
                    <a:bodyPr/>
                    <a:lstStyle/>
                    <a:p>
                      <a:pPr algn="ctr"/>
                      <a:r>
                        <a:rPr lang="en-US" b="0" i="0" dirty="0">
                          <a:solidFill>
                            <a:schemeClr val="tx1"/>
                          </a:solidFill>
                          <a:latin typeface="+mn-lt"/>
                        </a:rPr>
                        <a:t>2.63</a:t>
                      </a:r>
                    </a:p>
                  </a:txBody>
                  <a:tcPr anchor="ctr"/>
                </a:tc>
                <a:tc>
                  <a:txBody>
                    <a:bodyPr/>
                    <a:lstStyle/>
                    <a:p>
                      <a:pPr algn="ctr"/>
                      <a:r>
                        <a:rPr lang="en-US" b="0" i="0" dirty="0">
                          <a:solidFill>
                            <a:schemeClr val="tx1"/>
                          </a:solidFill>
                          <a:latin typeface="+mn-lt"/>
                        </a:rPr>
                        <a:t>2.56</a:t>
                      </a:r>
                    </a:p>
                  </a:txBody>
                  <a:tcPr anchor="ctr"/>
                </a:tc>
                <a:tc>
                  <a:txBody>
                    <a:bodyPr/>
                    <a:lstStyle/>
                    <a:p>
                      <a:pPr algn="ctr"/>
                      <a:r>
                        <a:rPr lang="en-US" b="0" i="0" dirty="0">
                          <a:solidFill>
                            <a:schemeClr val="tx1"/>
                          </a:solidFill>
                          <a:latin typeface="+mn-lt"/>
                        </a:rPr>
                        <a:t>1.05</a:t>
                      </a:r>
                    </a:p>
                  </a:txBody>
                  <a:tcPr anchor="ctr"/>
                </a:tc>
                <a:tc>
                  <a:txBody>
                    <a:bodyPr/>
                    <a:lstStyle/>
                    <a:p>
                      <a:pPr algn="ctr"/>
                      <a:r>
                        <a:rPr lang="en-US" b="0" i="0" dirty="0">
                          <a:solidFill>
                            <a:schemeClr val="tx1"/>
                          </a:solidFill>
                          <a:latin typeface="+mn-lt"/>
                        </a:rPr>
                        <a:t>-0.51</a:t>
                      </a:r>
                    </a:p>
                  </a:txBody>
                  <a:tcPr anchor="ctr"/>
                </a:tc>
                <a:extLst>
                  <a:ext uri="{0D108BD9-81ED-4DB2-BD59-A6C34878D82A}">
                    <a16:rowId xmlns:a16="http://schemas.microsoft.com/office/drawing/2014/main" val="1760208656"/>
                  </a:ext>
                </a:extLst>
              </a:tr>
              <a:tr h="870268">
                <a:tc>
                  <a:txBody>
                    <a:bodyPr/>
                    <a:lstStyle/>
                    <a:p>
                      <a:pPr algn="ctr"/>
                      <a:r>
                        <a:rPr lang="en-US" b="0" i="0" dirty="0">
                          <a:solidFill>
                            <a:schemeClr val="tx1"/>
                          </a:solidFill>
                          <a:latin typeface="+mn-lt"/>
                        </a:rPr>
                        <a:t>Q2</a:t>
                      </a:r>
                    </a:p>
                  </a:txBody>
                  <a:tcPr anchor="ctr"/>
                </a:tc>
                <a:tc>
                  <a:txBody>
                    <a:bodyPr/>
                    <a:lstStyle/>
                    <a:p>
                      <a:pPr algn="ctr"/>
                      <a:r>
                        <a:rPr lang="en-US" b="0" i="0" dirty="0">
                          <a:solidFill>
                            <a:schemeClr val="tx1"/>
                          </a:solidFill>
                          <a:latin typeface="+mn-lt"/>
                        </a:rPr>
                        <a:t>NA</a:t>
                      </a:r>
                    </a:p>
                  </a:txBody>
                  <a:tcPr anchor="ctr"/>
                </a:tc>
                <a:tc>
                  <a:txBody>
                    <a:bodyPr/>
                    <a:lstStyle/>
                    <a:p>
                      <a:pPr algn="ctr"/>
                      <a:r>
                        <a:rPr lang="en-US" b="0" i="0" dirty="0">
                          <a:solidFill>
                            <a:schemeClr val="tx1"/>
                          </a:solidFill>
                          <a:latin typeface="+mn-lt"/>
                        </a:rPr>
                        <a:t>2.84</a:t>
                      </a:r>
                    </a:p>
                  </a:txBody>
                  <a:tcPr anchor="ctr"/>
                </a:tc>
                <a:tc>
                  <a:txBody>
                    <a:bodyPr/>
                    <a:lstStyle/>
                    <a:p>
                      <a:pPr algn="ctr"/>
                      <a:r>
                        <a:rPr lang="en-US" b="0" i="0" dirty="0">
                          <a:solidFill>
                            <a:schemeClr val="tx1"/>
                          </a:solidFill>
                          <a:latin typeface="+mn-lt"/>
                        </a:rPr>
                        <a:t>0.85</a:t>
                      </a:r>
                    </a:p>
                  </a:txBody>
                  <a:tcPr anchor="ctr"/>
                </a:tc>
                <a:tc>
                  <a:txBody>
                    <a:bodyPr/>
                    <a:lstStyle/>
                    <a:p>
                      <a:pPr algn="ctr"/>
                      <a:r>
                        <a:rPr lang="en-US" b="0" i="0" dirty="0">
                          <a:solidFill>
                            <a:schemeClr val="tx1"/>
                          </a:solidFill>
                          <a:latin typeface="+mn-lt"/>
                        </a:rPr>
                        <a:t>0.1</a:t>
                      </a:r>
                    </a:p>
                  </a:txBody>
                  <a:tcPr anchor="ctr"/>
                </a:tc>
                <a:extLst>
                  <a:ext uri="{0D108BD9-81ED-4DB2-BD59-A6C34878D82A}">
                    <a16:rowId xmlns:a16="http://schemas.microsoft.com/office/drawing/2014/main" val="3634243071"/>
                  </a:ext>
                </a:extLst>
              </a:tr>
              <a:tr h="870268">
                <a:tc>
                  <a:txBody>
                    <a:bodyPr/>
                    <a:lstStyle/>
                    <a:p>
                      <a:pPr algn="ctr"/>
                      <a:r>
                        <a:rPr lang="en-US" b="0" i="0" dirty="0">
                          <a:solidFill>
                            <a:schemeClr val="tx1"/>
                          </a:solidFill>
                          <a:latin typeface="+mn-lt"/>
                        </a:rPr>
                        <a:t>Q3</a:t>
                      </a:r>
                    </a:p>
                  </a:txBody>
                  <a:tcPr anchor="ctr"/>
                </a:tc>
                <a:tc>
                  <a:txBody>
                    <a:bodyPr/>
                    <a:lstStyle/>
                    <a:p>
                      <a:pPr algn="ctr"/>
                      <a:r>
                        <a:rPr lang="en-US" b="0" i="0" dirty="0">
                          <a:solidFill>
                            <a:schemeClr val="tx1"/>
                          </a:solidFill>
                          <a:latin typeface="+mn-lt"/>
                        </a:rPr>
                        <a:t>NA</a:t>
                      </a:r>
                    </a:p>
                  </a:txBody>
                  <a:tcPr anchor="ctr"/>
                </a:tc>
                <a:tc>
                  <a:txBody>
                    <a:bodyPr/>
                    <a:lstStyle/>
                    <a:p>
                      <a:pPr algn="ctr"/>
                      <a:r>
                        <a:rPr lang="en-US" b="0" i="0" dirty="0">
                          <a:solidFill>
                            <a:schemeClr val="tx1"/>
                          </a:solidFill>
                          <a:latin typeface="+mn-lt"/>
                        </a:rPr>
                        <a:t>3.23</a:t>
                      </a:r>
                    </a:p>
                  </a:txBody>
                  <a:tcPr anchor="ctr"/>
                </a:tc>
                <a:tc>
                  <a:txBody>
                    <a:bodyPr/>
                    <a:lstStyle/>
                    <a:p>
                      <a:pPr algn="ctr"/>
                      <a:r>
                        <a:rPr lang="en-US" b="0" i="0" dirty="0">
                          <a:solidFill>
                            <a:schemeClr val="tx1"/>
                          </a:solidFill>
                          <a:latin typeface="+mn-lt"/>
                        </a:rPr>
                        <a:t>2.49</a:t>
                      </a:r>
                    </a:p>
                  </a:txBody>
                  <a:tcPr anchor="ctr"/>
                </a:tc>
                <a:tc>
                  <a:txBody>
                    <a:bodyPr/>
                    <a:lstStyle/>
                    <a:p>
                      <a:pPr algn="ctr"/>
                      <a:r>
                        <a:rPr lang="en-US" b="0" i="0" dirty="0">
                          <a:solidFill>
                            <a:schemeClr val="tx1"/>
                          </a:solidFill>
                          <a:latin typeface="+mn-lt"/>
                        </a:rPr>
                        <a:t>4.31</a:t>
                      </a:r>
                    </a:p>
                  </a:txBody>
                  <a:tcPr anchor="ctr"/>
                </a:tc>
                <a:extLst>
                  <a:ext uri="{0D108BD9-81ED-4DB2-BD59-A6C34878D82A}">
                    <a16:rowId xmlns:a16="http://schemas.microsoft.com/office/drawing/2014/main" val="415808797"/>
                  </a:ext>
                </a:extLst>
              </a:tr>
              <a:tr h="870268">
                <a:tc>
                  <a:txBody>
                    <a:bodyPr/>
                    <a:lstStyle/>
                    <a:p>
                      <a:pPr algn="ctr"/>
                      <a:r>
                        <a:rPr lang="en-US" b="0" i="0" dirty="0">
                          <a:solidFill>
                            <a:schemeClr val="tx1"/>
                          </a:solidFill>
                          <a:latin typeface="+mn-lt"/>
                        </a:rPr>
                        <a:t>Q4</a:t>
                      </a:r>
                    </a:p>
                  </a:txBody>
                  <a:tcPr anchor="ctr"/>
                </a:tc>
                <a:tc>
                  <a:txBody>
                    <a:bodyPr/>
                    <a:lstStyle/>
                    <a:p>
                      <a:pPr algn="ctr"/>
                      <a:r>
                        <a:rPr lang="en-US" b="0" i="0" dirty="0">
                          <a:solidFill>
                            <a:schemeClr val="tx1"/>
                          </a:solidFill>
                          <a:latin typeface="+mn-lt"/>
                        </a:rPr>
                        <a:t>NA</a:t>
                      </a:r>
                    </a:p>
                  </a:txBody>
                  <a:tcPr anchor="ctr"/>
                </a:tc>
                <a:tc>
                  <a:txBody>
                    <a:bodyPr/>
                    <a:lstStyle/>
                    <a:p>
                      <a:pPr algn="ctr"/>
                      <a:r>
                        <a:rPr lang="en-US" b="0" i="0" dirty="0">
                          <a:solidFill>
                            <a:schemeClr val="tx1"/>
                          </a:solidFill>
                          <a:latin typeface="+mn-lt"/>
                        </a:rPr>
                        <a:t>1.93</a:t>
                      </a:r>
                    </a:p>
                  </a:txBody>
                  <a:tcPr anchor="ctr"/>
                </a:tc>
                <a:tc>
                  <a:txBody>
                    <a:bodyPr/>
                    <a:lstStyle/>
                    <a:p>
                      <a:pPr algn="ctr"/>
                      <a:r>
                        <a:rPr lang="en-US" b="0" i="0" dirty="0">
                          <a:solidFill>
                            <a:schemeClr val="tx1"/>
                          </a:solidFill>
                          <a:latin typeface="+mn-lt"/>
                        </a:rPr>
                        <a:t>4.31</a:t>
                      </a:r>
                    </a:p>
                  </a:txBody>
                  <a:tcPr anchor="ctr"/>
                </a:tc>
                <a:tc>
                  <a:txBody>
                    <a:bodyPr/>
                    <a:lstStyle/>
                    <a:p>
                      <a:pPr algn="ctr"/>
                      <a:r>
                        <a:rPr lang="en-US" b="0" i="0" dirty="0">
                          <a:solidFill>
                            <a:schemeClr val="tx1"/>
                          </a:solidFill>
                          <a:latin typeface="+mn-lt"/>
                        </a:rPr>
                        <a:t>1.11</a:t>
                      </a:r>
                    </a:p>
                  </a:txBody>
                  <a:tcPr anchor="ctr"/>
                </a:tc>
                <a:extLst>
                  <a:ext uri="{0D108BD9-81ED-4DB2-BD59-A6C34878D82A}">
                    <a16:rowId xmlns:a16="http://schemas.microsoft.com/office/drawing/2014/main" val="380950325"/>
                  </a:ext>
                </a:extLst>
              </a:tr>
            </a:tbl>
          </a:graphicData>
        </a:graphic>
      </p:graphicFrame>
      <p:sp>
        <p:nvSpPr>
          <p:cNvPr id="3" name="Footer Placeholder 2">
            <a:extLst>
              <a:ext uri="{FF2B5EF4-FFF2-40B4-BE49-F238E27FC236}">
                <a16:creationId xmlns:a16="http://schemas.microsoft.com/office/drawing/2014/main" id="{AE636772-0FC0-04E1-F535-F4DF7DAB98EB}"/>
              </a:ext>
            </a:extLst>
          </p:cNvPr>
          <p:cNvSpPr>
            <a:spLocks noGrp="1"/>
          </p:cNvSpPr>
          <p:nvPr>
            <p:ph type="ftr" sz="quarter" idx="10"/>
          </p:nvPr>
        </p:nvSpPr>
        <p:spPr/>
        <p:txBody>
          <a:bodyPr/>
          <a:lstStyle/>
          <a:p>
            <a:r>
              <a:rPr lang="en-US"/>
              <a:t>MECE Framework Presentation</a:t>
            </a:r>
            <a:endParaRPr lang="en-US" dirty="0"/>
          </a:p>
        </p:txBody>
      </p:sp>
      <p:sp>
        <p:nvSpPr>
          <p:cNvPr id="7" name="Slide Number Placeholder 6">
            <a:extLst>
              <a:ext uri="{FF2B5EF4-FFF2-40B4-BE49-F238E27FC236}">
                <a16:creationId xmlns:a16="http://schemas.microsoft.com/office/drawing/2014/main" id="{DA33CCEA-C12A-DDE4-040B-E2BBFEC5AE09}"/>
              </a:ext>
            </a:extLst>
          </p:cNvPr>
          <p:cNvSpPr>
            <a:spLocks noGrp="1"/>
          </p:cNvSpPr>
          <p:nvPr>
            <p:ph type="sldNum" sz="quarter" idx="11"/>
          </p:nvPr>
        </p:nvSpPr>
        <p:spPr/>
        <p:txBody>
          <a:bodyPr/>
          <a:lstStyle/>
          <a:p>
            <a:fld id="{09A01C0A-2BB6-49E7-91A3-DCB9F9F59583}" type="slidenum">
              <a:rPr lang="en-US" smtClean="0"/>
              <a:pPr/>
              <a:t>5</a:t>
            </a:fld>
            <a:endParaRPr lang="en-US" dirty="0"/>
          </a:p>
        </p:txBody>
      </p:sp>
    </p:spTree>
    <p:extLst>
      <p:ext uri="{BB962C8B-B14F-4D97-AF65-F5344CB8AC3E}">
        <p14:creationId xmlns:p14="http://schemas.microsoft.com/office/powerpoint/2010/main" val="3942952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2C975-C0D8-5635-3CD4-B28EE3571842}"/>
              </a:ext>
            </a:extLst>
          </p:cNvPr>
          <p:cNvSpPr>
            <a:spLocks noGrp="1"/>
          </p:cNvSpPr>
          <p:nvPr>
            <p:ph type="title"/>
          </p:nvPr>
        </p:nvSpPr>
        <p:spPr>
          <a:xfrm>
            <a:off x="1681261" y="867717"/>
            <a:ext cx="8244113" cy="970081"/>
          </a:xfrm>
        </p:spPr>
        <p:txBody>
          <a:bodyPr/>
          <a:lstStyle/>
          <a:p>
            <a:r>
              <a:rPr lang="en-US" dirty="0"/>
              <a:t>MECE Principle (Converting business problem into a data problem) is a popular mantra at McKinsey</a:t>
            </a:r>
          </a:p>
        </p:txBody>
      </p:sp>
      <p:sp>
        <p:nvSpPr>
          <p:cNvPr id="3" name="Subtitle 2">
            <a:extLst>
              <a:ext uri="{FF2B5EF4-FFF2-40B4-BE49-F238E27FC236}">
                <a16:creationId xmlns:a16="http://schemas.microsoft.com/office/drawing/2014/main" id="{B62B6991-4690-5E5C-1B86-4715D2403B3B}"/>
              </a:ext>
            </a:extLst>
          </p:cNvPr>
          <p:cNvSpPr>
            <a:spLocks noGrp="1"/>
          </p:cNvSpPr>
          <p:nvPr>
            <p:ph type="subTitle" idx="1"/>
          </p:nvPr>
        </p:nvSpPr>
        <p:spPr>
          <a:xfrm>
            <a:off x="1104213" y="3034618"/>
            <a:ext cx="7044643" cy="559184"/>
          </a:xfrm>
        </p:spPr>
        <p:txBody>
          <a:bodyPr/>
          <a:lstStyle/>
          <a:p>
            <a:r>
              <a:rPr lang="en-US" sz="2000" dirty="0"/>
              <a:t>- Did I cover all the issues?</a:t>
            </a:r>
          </a:p>
          <a:p>
            <a:r>
              <a:rPr lang="en-US" sz="2000" dirty="0"/>
              <a:t>- Are there no overlaps?</a:t>
            </a:r>
          </a:p>
        </p:txBody>
      </p:sp>
      <p:sp>
        <p:nvSpPr>
          <p:cNvPr id="16" name="Rectangle 15">
            <a:extLst>
              <a:ext uri="{FF2B5EF4-FFF2-40B4-BE49-F238E27FC236}">
                <a16:creationId xmlns:a16="http://schemas.microsoft.com/office/drawing/2014/main" id="{32FC8D39-E9E2-B0C8-13B1-31595C9896D1}"/>
              </a:ext>
            </a:extLst>
          </p:cNvPr>
          <p:cNvSpPr/>
          <p:nvPr/>
        </p:nvSpPr>
        <p:spPr>
          <a:xfrm>
            <a:off x="560111" y="801377"/>
            <a:ext cx="280846" cy="707886"/>
          </a:xfrm>
          <a:prstGeom prst="rect">
            <a:avLst/>
          </a:prstGeom>
        </p:spPr>
        <p:txBody>
          <a:bodyPr wrap="square">
            <a:spAutoFit/>
          </a:bodyPr>
          <a:lstStyle/>
          <a:p>
            <a:r>
              <a:rPr lang="en-US" sz="4000" b="1" dirty="0">
                <a:solidFill>
                  <a:schemeClr val="accent1"/>
                </a:solidFill>
                <a:latin typeface="Gill Sans Ultra Bold" panose="020B0A02020104020203" pitchFamily="34" charset="77"/>
              </a:rPr>
              <a:t>“</a:t>
            </a:r>
          </a:p>
        </p:txBody>
      </p:sp>
      <p:sp>
        <p:nvSpPr>
          <p:cNvPr id="17" name="Rectangle 16">
            <a:extLst>
              <a:ext uri="{FF2B5EF4-FFF2-40B4-BE49-F238E27FC236}">
                <a16:creationId xmlns:a16="http://schemas.microsoft.com/office/drawing/2014/main" id="{AEC9DCBA-073E-C693-608A-D60E4C7CD5BF}"/>
              </a:ext>
            </a:extLst>
          </p:cNvPr>
          <p:cNvSpPr/>
          <p:nvPr/>
        </p:nvSpPr>
        <p:spPr>
          <a:xfrm>
            <a:off x="9009602" y="1801064"/>
            <a:ext cx="280846" cy="707886"/>
          </a:xfrm>
          <a:prstGeom prst="rect">
            <a:avLst/>
          </a:prstGeom>
        </p:spPr>
        <p:txBody>
          <a:bodyPr wrap="square">
            <a:spAutoFit/>
          </a:bodyPr>
          <a:lstStyle/>
          <a:p>
            <a:r>
              <a:rPr lang="en-US" sz="4000" b="1" dirty="0">
                <a:solidFill>
                  <a:schemeClr val="accent1"/>
                </a:solidFill>
                <a:latin typeface="Gill Sans Ultra Bold" panose="020B0A02020104020203" pitchFamily="34" charset="77"/>
              </a:rPr>
              <a:t>”</a:t>
            </a:r>
          </a:p>
        </p:txBody>
      </p:sp>
      <p:sp>
        <p:nvSpPr>
          <p:cNvPr id="11" name="Footer Placeholder 10">
            <a:extLst>
              <a:ext uri="{FF2B5EF4-FFF2-40B4-BE49-F238E27FC236}">
                <a16:creationId xmlns:a16="http://schemas.microsoft.com/office/drawing/2014/main" id="{F0FE709F-757F-9DAB-DC56-68FD7C46FC5A}"/>
              </a:ext>
            </a:extLst>
          </p:cNvPr>
          <p:cNvSpPr>
            <a:spLocks noGrp="1"/>
          </p:cNvSpPr>
          <p:nvPr>
            <p:ph type="ftr" sz="quarter" idx="10"/>
          </p:nvPr>
        </p:nvSpPr>
        <p:spPr/>
        <p:txBody>
          <a:bodyPr/>
          <a:lstStyle/>
          <a:p>
            <a:r>
              <a:rPr lang="en-US"/>
              <a:t>MECE Framework Presentation</a:t>
            </a:r>
            <a:endParaRPr lang="en-US" dirty="0"/>
          </a:p>
        </p:txBody>
      </p:sp>
      <p:sp>
        <p:nvSpPr>
          <p:cNvPr id="12" name="Slide Number Placeholder 11">
            <a:extLst>
              <a:ext uri="{FF2B5EF4-FFF2-40B4-BE49-F238E27FC236}">
                <a16:creationId xmlns:a16="http://schemas.microsoft.com/office/drawing/2014/main" id="{EA7158D5-C54E-C1C2-70BB-D7F577BB8A7C}"/>
              </a:ext>
            </a:extLst>
          </p:cNvPr>
          <p:cNvSpPr>
            <a:spLocks noGrp="1"/>
          </p:cNvSpPr>
          <p:nvPr>
            <p:ph type="sldNum" sz="quarter" idx="11"/>
          </p:nvPr>
        </p:nvSpPr>
        <p:spPr/>
        <p:txBody>
          <a:bodyPr/>
          <a:lstStyle/>
          <a:p>
            <a:fld id="{09A01C0A-2BB6-49E7-91A3-DCB9F9F59583}" type="slidenum">
              <a:rPr lang="en-US" smtClean="0"/>
              <a:pPr/>
              <a:t>6</a:t>
            </a:fld>
            <a:endParaRPr lang="en-US" dirty="0"/>
          </a:p>
        </p:txBody>
      </p:sp>
    </p:spTree>
    <p:extLst>
      <p:ext uri="{BB962C8B-B14F-4D97-AF65-F5344CB8AC3E}">
        <p14:creationId xmlns:p14="http://schemas.microsoft.com/office/powerpoint/2010/main" val="1572098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E1F89-3083-4905-869B-DC7AD105C828}"/>
              </a:ext>
            </a:extLst>
          </p:cNvPr>
          <p:cNvSpPr>
            <a:spLocks noGrp="1"/>
          </p:cNvSpPr>
          <p:nvPr>
            <p:ph type="title"/>
          </p:nvPr>
        </p:nvSpPr>
        <p:spPr/>
        <p:txBody>
          <a:bodyPr/>
          <a:lstStyle/>
          <a:p>
            <a:r>
              <a:rPr lang="en-US" dirty="0"/>
              <a:t>Applying MECE Principle in below situations:</a:t>
            </a:r>
            <a:endParaRPr lang="en-IN" dirty="0"/>
          </a:p>
        </p:txBody>
      </p:sp>
      <p:sp>
        <p:nvSpPr>
          <p:cNvPr id="3" name="Content Placeholder 2">
            <a:extLst>
              <a:ext uri="{FF2B5EF4-FFF2-40B4-BE49-F238E27FC236}">
                <a16:creationId xmlns:a16="http://schemas.microsoft.com/office/drawing/2014/main" id="{609E468D-2833-4274-B123-7EEB39F0B6A5}"/>
              </a:ext>
            </a:extLst>
          </p:cNvPr>
          <p:cNvSpPr>
            <a:spLocks noGrp="1"/>
          </p:cNvSpPr>
          <p:nvPr>
            <p:ph sz="half" idx="2"/>
          </p:nvPr>
        </p:nvSpPr>
        <p:spPr>
          <a:xfrm>
            <a:off x="3730972" y="2592279"/>
            <a:ext cx="4361024" cy="2858610"/>
          </a:xfrm>
        </p:spPr>
        <p:txBody>
          <a:bodyPr/>
          <a:lstStyle/>
          <a:p>
            <a:r>
              <a:rPr lang="en-US" dirty="0"/>
              <a:t>1. Framing the problem</a:t>
            </a:r>
          </a:p>
          <a:p>
            <a:r>
              <a:rPr lang="en-US" dirty="0"/>
              <a:t>2. Collecting Data</a:t>
            </a:r>
          </a:p>
          <a:p>
            <a:r>
              <a:rPr lang="en-US" dirty="0"/>
              <a:t>3. Conducting Analyses</a:t>
            </a:r>
          </a:p>
          <a:p>
            <a:r>
              <a:rPr lang="en-US" dirty="0"/>
              <a:t>4. Communicating</a:t>
            </a:r>
            <a:endParaRPr lang="en-IN" dirty="0"/>
          </a:p>
        </p:txBody>
      </p:sp>
      <p:sp>
        <p:nvSpPr>
          <p:cNvPr id="4" name="Footer Placeholder 3">
            <a:extLst>
              <a:ext uri="{FF2B5EF4-FFF2-40B4-BE49-F238E27FC236}">
                <a16:creationId xmlns:a16="http://schemas.microsoft.com/office/drawing/2014/main" id="{943FBA42-DA92-4746-A868-F297211ACDFA}"/>
              </a:ext>
            </a:extLst>
          </p:cNvPr>
          <p:cNvSpPr>
            <a:spLocks noGrp="1"/>
          </p:cNvSpPr>
          <p:nvPr>
            <p:ph type="ftr" sz="quarter" idx="10"/>
          </p:nvPr>
        </p:nvSpPr>
        <p:spPr/>
        <p:txBody>
          <a:bodyPr/>
          <a:lstStyle/>
          <a:p>
            <a:r>
              <a:rPr lang="en-US"/>
              <a:t>MECE Framework Presentation</a:t>
            </a:r>
            <a:endParaRPr lang="en-US" dirty="0"/>
          </a:p>
        </p:txBody>
      </p:sp>
      <p:sp>
        <p:nvSpPr>
          <p:cNvPr id="5" name="Slide Number Placeholder 4">
            <a:extLst>
              <a:ext uri="{FF2B5EF4-FFF2-40B4-BE49-F238E27FC236}">
                <a16:creationId xmlns:a16="http://schemas.microsoft.com/office/drawing/2014/main" id="{DD5226F9-3FD6-46C7-90F0-B036E8AEC444}"/>
              </a:ext>
            </a:extLst>
          </p:cNvPr>
          <p:cNvSpPr>
            <a:spLocks noGrp="1"/>
          </p:cNvSpPr>
          <p:nvPr>
            <p:ph type="sldNum" sz="quarter" idx="11"/>
          </p:nvPr>
        </p:nvSpPr>
        <p:spPr/>
        <p:txBody>
          <a:bodyPr/>
          <a:lstStyle/>
          <a:p>
            <a:fld id="{09A01C0A-2BB6-49E7-91A3-DCB9F9F59583}" type="slidenum">
              <a:rPr lang="en-US" smtClean="0"/>
              <a:pPr/>
              <a:t>7</a:t>
            </a:fld>
            <a:endParaRPr lang="en-US" dirty="0"/>
          </a:p>
        </p:txBody>
      </p:sp>
    </p:spTree>
    <p:extLst>
      <p:ext uri="{BB962C8B-B14F-4D97-AF65-F5344CB8AC3E}">
        <p14:creationId xmlns:p14="http://schemas.microsoft.com/office/powerpoint/2010/main" val="1658937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 descr="Timeline Placeholder ">
            <a:extLst>
              <a:ext uri="{FF2B5EF4-FFF2-40B4-BE49-F238E27FC236}">
                <a16:creationId xmlns:a16="http://schemas.microsoft.com/office/drawing/2014/main" id="{19F9EF88-EB9B-04DD-91EC-4006E9AC3D88}"/>
              </a:ext>
            </a:extLst>
          </p:cNvPr>
          <p:cNvGraphicFramePr>
            <a:graphicFrameLocks noGrp="1"/>
          </p:cNvGraphicFramePr>
          <p:nvPr>
            <p:ph sz="half" idx="2"/>
            <p:extLst>
              <p:ext uri="{D42A27DB-BD31-4B8C-83A1-F6EECF244321}">
                <p14:modId xmlns:p14="http://schemas.microsoft.com/office/powerpoint/2010/main" val="3373423342"/>
              </p:ext>
            </p:extLst>
          </p:nvPr>
        </p:nvGraphicFramePr>
        <p:xfrm>
          <a:off x="850900" y="1319514"/>
          <a:ext cx="10490932" cy="4860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984B4FB8-6256-4F44-F50B-954ED8BB56A8}"/>
              </a:ext>
            </a:extLst>
          </p:cNvPr>
          <p:cNvSpPr>
            <a:spLocks noGrp="1"/>
          </p:cNvSpPr>
          <p:nvPr>
            <p:ph type="title"/>
          </p:nvPr>
        </p:nvSpPr>
        <p:spPr/>
        <p:txBody>
          <a:bodyPr/>
          <a:lstStyle/>
          <a:p>
            <a:r>
              <a:rPr lang="en-US" dirty="0"/>
              <a:t>5 ways to be MECE in Case Interviews:</a:t>
            </a:r>
          </a:p>
        </p:txBody>
      </p:sp>
      <p:sp>
        <p:nvSpPr>
          <p:cNvPr id="6" name="Footer Placeholder 5">
            <a:extLst>
              <a:ext uri="{FF2B5EF4-FFF2-40B4-BE49-F238E27FC236}">
                <a16:creationId xmlns:a16="http://schemas.microsoft.com/office/drawing/2014/main" id="{ADD1FD97-ECA8-A83C-7727-187711310EF5}"/>
              </a:ext>
            </a:extLst>
          </p:cNvPr>
          <p:cNvSpPr>
            <a:spLocks noGrp="1"/>
          </p:cNvSpPr>
          <p:nvPr>
            <p:ph type="ftr" sz="quarter" idx="10"/>
          </p:nvPr>
        </p:nvSpPr>
        <p:spPr/>
        <p:txBody>
          <a:bodyPr/>
          <a:lstStyle/>
          <a:p>
            <a:r>
              <a:rPr lang="en-US"/>
              <a:t>MECE Framework Presentation</a:t>
            </a:r>
            <a:endParaRPr lang="en-US" dirty="0"/>
          </a:p>
        </p:txBody>
      </p:sp>
      <p:sp>
        <p:nvSpPr>
          <p:cNvPr id="7" name="Slide Number Placeholder 6">
            <a:extLst>
              <a:ext uri="{FF2B5EF4-FFF2-40B4-BE49-F238E27FC236}">
                <a16:creationId xmlns:a16="http://schemas.microsoft.com/office/drawing/2014/main" id="{C52F19C2-AF93-9D25-71CF-17F90A8DA904}"/>
              </a:ext>
            </a:extLst>
          </p:cNvPr>
          <p:cNvSpPr>
            <a:spLocks noGrp="1"/>
          </p:cNvSpPr>
          <p:nvPr>
            <p:ph type="sldNum" sz="quarter" idx="11"/>
          </p:nvPr>
        </p:nvSpPr>
        <p:spPr/>
        <p:txBody>
          <a:bodyPr/>
          <a:lstStyle/>
          <a:p>
            <a:fld id="{09A01C0A-2BB6-49E7-91A3-DCB9F9F59583}" type="slidenum">
              <a:rPr lang="en-US" smtClean="0"/>
              <a:pPr/>
              <a:t>8</a:t>
            </a:fld>
            <a:endParaRPr lang="en-US" dirty="0"/>
          </a:p>
        </p:txBody>
      </p:sp>
    </p:spTree>
    <p:extLst>
      <p:ext uri="{BB962C8B-B14F-4D97-AF65-F5344CB8AC3E}">
        <p14:creationId xmlns:p14="http://schemas.microsoft.com/office/powerpoint/2010/main" val="2646176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EA49A-DC7C-9C4F-2F9A-564E195C5628}"/>
              </a:ext>
            </a:extLst>
          </p:cNvPr>
          <p:cNvSpPr>
            <a:spLocks noGrp="1"/>
          </p:cNvSpPr>
          <p:nvPr>
            <p:ph type="title"/>
          </p:nvPr>
        </p:nvSpPr>
        <p:spPr>
          <a:xfrm>
            <a:off x="13691" y="35068"/>
            <a:ext cx="5184683" cy="2166593"/>
          </a:xfrm>
        </p:spPr>
        <p:txBody>
          <a:bodyPr/>
          <a:lstStyle/>
          <a:p>
            <a:r>
              <a:rPr lang="en-US" dirty="0"/>
              <a:t>Factors affecting the Real Estate Market are:</a:t>
            </a:r>
          </a:p>
        </p:txBody>
      </p:sp>
      <p:graphicFrame>
        <p:nvGraphicFramePr>
          <p:cNvPr id="7" name="Table 7">
            <a:extLst>
              <a:ext uri="{FF2B5EF4-FFF2-40B4-BE49-F238E27FC236}">
                <a16:creationId xmlns:a16="http://schemas.microsoft.com/office/drawing/2014/main" id="{AF0DE047-1B7D-F942-8E09-3EFF699BE9A0}"/>
              </a:ext>
            </a:extLst>
          </p:cNvPr>
          <p:cNvGraphicFramePr>
            <a:graphicFrameLocks noGrp="1"/>
          </p:cNvGraphicFramePr>
          <p:nvPr>
            <p:ph sz="half" idx="2"/>
            <p:extLst>
              <p:ext uri="{D42A27DB-BD31-4B8C-83A1-F6EECF244321}">
                <p14:modId xmlns:p14="http://schemas.microsoft.com/office/powerpoint/2010/main" val="1653930739"/>
              </p:ext>
            </p:extLst>
          </p:nvPr>
        </p:nvGraphicFramePr>
        <p:xfrm>
          <a:off x="5317726" y="409575"/>
          <a:ext cx="6116485" cy="5943600"/>
        </p:xfrm>
        <a:graphic>
          <a:graphicData uri="http://schemas.openxmlformats.org/drawingml/2006/table">
            <a:tbl>
              <a:tblPr firstRow="1" bandRow="1">
                <a:tableStyleId>{2D5ABB26-0587-4C30-8999-92F81FD0307C}</a:tableStyleId>
              </a:tblPr>
              <a:tblGrid>
                <a:gridCol w="1982723">
                  <a:extLst>
                    <a:ext uri="{9D8B030D-6E8A-4147-A177-3AD203B41FA5}">
                      <a16:colId xmlns:a16="http://schemas.microsoft.com/office/drawing/2014/main" val="2918303207"/>
                    </a:ext>
                  </a:extLst>
                </a:gridCol>
                <a:gridCol w="4133762">
                  <a:extLst>
                    <a:ext uri="{9D8B030D-6E8A-4147-A177-3AD203B41FA5}">
                      <a16:colId xmlns:a16="http://schemas.microsoft.com/office/drawing/2014/main" val="1189393465"/>
                    </a:ext>
                  </a:extLst>
                </a:gridCol>
              </a:tblGrid>
              <a:tr h="1188720">
                <a:tc>
                  <a:txBody>
                    <a:bodyPr/>
                    <a:lstStyle/>
                    <a:p>
                      <a:r>
                        <a:rPr lang="en-US" sz="2800" b="1" i="0" spc="300" dirty="0">
                          <a:solidFill>
                            <a:srgbClr val="FF0000"/>
                          </a:solidFill>
                          <a:latin typeface="Arial Black" panose="020B0604020202020204" pitchFamily="34" charset="0"/>
                          <a:cs typeface="Arial Black" panose="020B0604020202020204" pitchFamily="34" charset="0"/>
                        </a:rPr>
                        <a:t>ONE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Avenir Next LT Pro" panose="020B0504020202020204" pitchFamily="34" charset="77"/>
                        </a:rPr>
                        <a:t>Demographics (Age, Race, Gender, Income, Migration patterns)</a:t>
                      </a:r>
                      <a:endParaRPr lang="en-US" b="1" i="0" dirty="0">
                        <a:latin typeface="Avenir Next LT Pro" panose="020B0504020202020204" pitchFamily="34" charset="77"/>
                      </a:endParaRPr>
                    </a:p>
                  </a:txBody>
                  <a:tcPr anchor="ctr"/>
                </a:tc>
                <a:extLst>
                  <a:ext uri="{0D108BD9-81ED-4DB2-BD59-A6C34878D82A}">
                    <a16:rowId xmlns:a16="http://schemas.microsoft.com/office/drawing/2014/main" val="3812157666"/>
                  </a:ext>
                </a:extLst>
              </a:tr>
              <a:tr h="1188720">
                <a:tc>
                  <a:txBody>
                    <a:bodyPr/>
                    <a:lstStyle/>
                    <a:p>
                      <a:r>
                        <a:rPr lang="en-US" sz="2800" b="1" i="0" dirty="0">
                          <a:solidFill>
                            <a:srgbClr val="FF0000"/>
                          </a:solidFill>
                          <a:latin typeface="Arial Black" panose="020B0604020202020204" pitchFamily="34" charset="0"/>
                          <a:cs typeface="Arial Black" panose="020B0604020202020204" pitchFamily="34" charset="0"/>
                        </a:rPr>
                        <a:t>TWO</a:t>
                      </a:r>
                      <a:endParaRPr lang="en-US" sz="3600" b="1" i="0" dirty="0">
                        <a:solidFill>
                          <a:srgbClr val="FF0000"/>
                        </a:solidFill>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Avenir Next LT Pro" panose="020B0504020202020204" pitchFamily="34" charset="77"/>
                        </a:rPr>
                        <a:t>Economy (GDP, Unemployment Rate, Manufacturing Growth, Prices of goods and services [INFLATION])</a:t>
                      </a:r>
                      <a:endParaRPr lang="en-US" dirty="0"/>
                    </a:p>
                  </a:txBody>
                  <a:tcPr anchor="ctr"/>
                </a:tc>
                <a:extLst>
                  <a:ext uri="{0D108BD9-81ED-4DB2-BD59-A6C34878D82A}">
                    <a16:rowId xmlns:a16="http://schemas.microsoft.com/office/drawing/2014/main" val="2423334722"/>
                  </a:ext>
                </a:extLst>
              </a:tr>
              <a:tr h="1188720">
                <a:tc>
                  <a:txBody>
                    <a:bodyPr/>
                    <a:lstStyle/>
                    <a:p>
                      <a:r>
                        <a:rPr lang="en-US" sz="2800" b="1" i="0" spc="300" dirty="0">
                          <a:solidFill>
                            <a:srgbClr val="FF0000"/>
                          </a:solidFill>
                          <a:latin typeface="Arial Black" panose="020B0604020202020204" pitchFamily="34" charset="0"/>
                          <a:cs typeface="Arial Black" panose="020B0604020202020204" pitchFamily="34" charset="0"/>
                        </a:rPr>
                        <a:t>THREE</a:t>
                      </a:r>
                      <a:endParaRPr lang="en-US" sz="3600" b="1" i="0" dirty="0">
                        <a:solidFill>
                          <a:srgbClr val="FF0000"/>
                        </a:solidFill>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Avenir Next LT Pro" panose="020B0504020202020204" pitchFamily="34" charset="77"/>
                        </a:rPr>
                        <a:t>Interest Rates (Loans/Mortgages)</a:t>
                      </a:r>
                      <a:endParaRPr lang="en-US" dirty="0"/>
                    </a:p>
                  </a:txBody>
                  <a:tcPr anchor="ctr"/>
                </a:tc>
                <a:extLst>
                  <a:ext uri="{0D108BD9-81ED-4DB2-BD59-A6C34878D82A}">
                    <a16:rowId xmlns:a16="http://schemas.microsoft.com/office/drawing/2014/main" val="4197403263"/>
                  </a:ext>
                </a:extLst>
              </a:tr>
              <a:tr h="1188720">
                <a:tc>
                  <a:txBody>
                    <a:bodyPr/>
                    <a:lstStyle/>
                    <a:p>
                      <a:r>
                        <a:rPr lang="en-US" sz="2800" b="1" i="0" dirty="0">
                          <a:solidFill>
                            <a:srgbClr val="FF0000"/>
                          </a:solidFill>
                          <a:latin typeface="Arial Black" panose="020B0604020202020204" pitchFamily="34" charset="0"/>
                          <a:cs typeface="Arial Black" panose="020B0604020202020204" pitchFamily="34" charset="0"/>
                        </a:rPr>
                        <a:t>FOUR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Avenir Next LT Pro" panose="020B0504020202020204" pitchFamily="34" charset="77"/>
                        </a:rPr>
                        <a:t>Government policies or subsidies</a:t>
                      </a:r>
                      <a:endParaRPr lang="en-US" b="1" i="0" dirty="0">
                        <a:latin typeface="Avenir Next LT Pro" panose="020B0504020202020204" pitchFamily="34" charset="77"/>
                      </a:endParaRPr>
                    </a:p>
                  </a:txBody>
                  <a:tcPr anchor="ctr"/>
                </a:tc>
                <a:extLst>
                  <a:ext uri="{0D108BD9-81ED-4DB2-BD59-A6C34878D82A}">
                    <a16:rowId xmlns:a16="http://schemas.microsoft.com/office/drawing/2014/main" val="850924858"/>
                  </a:ext>
                </a:extLst>
              </a:tr>
              <a:tr h="1188720">
                <a:tc>
                  <a:txBody>
                    <a:bodyPr/>
                    <a:lstStyle/>
                    <a:p>
                      <a:r>
                        <a:rPr lang="en-US" sz="2800" b="1" i="0" spc="300" dirty="0">
                          <a:solidFill>
                            <a:srgbClr val="FF0000"/>
                          </a:solidFill>
                          <a:latin typeface="Arial Black" panose="020B0604020202020204" pitchFamily="34" charset="0"/>
                          <a:cs typeface="Arial Black" panose="020B0604020202020204" pitchFamily="34" charset="0"/>
                        </a:rPr>
                        <a:t>FIVE</a:t>
                      </a:r>
                      <a:endParaRPr lang="en-US" b="1" i="0" dirty="0">
                        <a:solidFill>
                          <a:srgbClr val="FF0000"/>
                        </a:solidFill>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Avenir Next LT Pro" panose="020B0504020202020204" pitchFamily="34" charset="77"/>
                        </a:rPr>
                        <a:t>Unseen reasons</a:t>
                      </a:r>
                      <a:endParaRPr lang="en-US" dirty="0"/>
                    </a:p>
                  </a:txBody>
                  <a:tcPr anchor="ctr"/>
                </a:tc>
                <a:extLst>
                  <a:ext uri="{0D108BD9-81ED-4DB2-BD59-A6C34878D82A}">
                    <a16:rowId xmlns:a16="http://schemas.microsoft.com/office/drawing/2014/main" val="3024136017"/>
                  </a:ext>
                </a:extLst>
              </a:tr>
            </a:tbl>
          </a:graphicData>
        </a:graphic>
      </p:graphicFrame>
      <p:sp>
        <p:nvSpPr>
          <p:cNvPr id="9" name="Footer Placeholder 8">
            <a:extLst>
              <a:ext uri="{FF2B5EF4-FFF2-40B4-BE49-F238E27FC236}">
                <a16:creationId xmlns:a16="http://schemas.microsoft.com/office/drawing/2014/main" id="{B38CA53F-F8EE-9AA8-01B7-F90566F1596A}"/>
              </a:ext>
            </a:extLst>
          </p:cNvPr>
          <p:cNvSpPr>
            <a:spLocks noGrp="1"/>
          </p:cNvSpPr>
          <p:nvPr>
            <p:ph type="ftr" sz="quarter" idx="10"/>
          </p:nvPr>
        </p:nvSpPr>
        <p:spPr/>
        <p:txBody>
          <a:bodyPr/>
          <a:lstStyle/>
          <a:p>
            <a:r>
              <a:rPr lang="en-US"/>
              <a:t>MECE Framework Presentation</a:t>
            </a:r>
            <a:endParaRPr lang="en-US" dirty="0"/>
          </a:p>
        </p:txBody>
      </p:sp>
      <p:sp>
        <p:nvSpPr>
          <p:cNvPr id="10" name="Slide Number Placeholder 9">
            <a:extLst>
              <a:ext uri="{FF2B5EF4-FFF2-40B4-BE49-F238E27FC236}">
                <a16:creationId xmlns:a16="http://schemas.microsoft.com/office/drawing/2014/main" id="{F85384B4-F5D2-6521-EDF6-AAF2511DE148}"/>
              </a:ext>
            </a:extLst>
          </p:cNvPr>
          <p:cNvSpPr>
            <a:spLocks noGrp="1"/>
          </p:cNvSpPr>
          <p:nvPr>
            <p:ph type="sldNum" sz="quarter" idx="11"/>
          </p:nvPr>
        </p:nvSpPr>
        <p:spPr/>
        <p:txBody>
          <a:bodyPr/>
          <a:lstStyle/>
          <a:p>
            <a:fld id="{09A01C0A-2BB6-49E7-91A3-DCB9F9F59583}" type="slidenum">
              <a:rPr lang="en-US" smtClean="0"/>
              <a:pPr/>
              <a:t>9</a:t>
            </a:fld>
            <a:endParaRPr lang="en-US" dirty="0"/>
          </a:p>
        </p:txBody>
      </p:sp>
      <p:cxnSp>
        <p:nvCxnSpPr>
          <p:cNvPr id="13" name="Straight Connector 12">
            <a:extLst>
              <a:ext uri="{FF2B5EF4-FFF2-40B4-BE49-F238E27FC236}">
                <a16:creationId xmlns:a16="http://schemas.microsoft.com/office/drawing/2014/main" id="{25138D39-DE26-CACA-E17F-0D30E82AA5FD}"/>
              </a:ext>
              <a:ext uri="{C183D7F6-B498-43B3-948B-1728B52AA6E4}">
                <adec:decorative xmlns:adec="http://schemas.microsoft.com/office/drawing/2017/decorative" val="1"/>
              </a:ext>
            </a:extLst>
          </p:cNvPr>
          <p:cNvCxnSpPr>
            <a:cxnSpLocks/>
          </p:cNvCxnSpPr>
          <p:nvPr/>
        </p:nvCxnSpPr>
        <p:spPr>
          <a:xfrm>
            <a:off x="7152640" y="381000"/>
            <a:ext cx="0" cy="6038848"/>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Oval 14">
            <a:extLst>
              <a:ext uri="{FF2B5EF4-FFF2-40B4-BE49-F238E27FC236}">
                <a16:creationId xmlns:a16="http://schemas.microsoft.com/office/drawing/2014/main" id="{FA3D4B50-54D0-CA63-02B8-46F00CBD0496}"/>
              </a:ext>
              <a:ext uri="{C183D7F6-B498-43B3-948B-1728B52AA6E4}">
                <adec:decorative xmlns:adec="http://schemas.microsoft.com/office/drawing/2017/decorative" val="1"/>
              </a:ext>
            </a:extLst>
          </p:cNvPr>
          <p:cNvSpPr/>
          <p:nvPr/>
        </p:nvSpPr>
        <p:spPr>
          <a:xfrm>
            <a:off x="7051405" y="913958"/>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7" name="Oval 16">
            <a:extLst>
              <a:ext uri="{FF2B5EF4-FFF2-40B4-BE49-F238E27FC236}">
                <a16:creationId xmlns:a16="http://schemas.microsoft.com/office/drawing/2014/main" id="{A998E0FB-F056-814D-0480-795EEC9C9284}"/>
              </a:ext>
              <a:ext uri="{C183D7F6-B498-43B3-948B-1728B52AA6E4}">
                <adec:decorative xmlns:adec="http://schemas.microsoft.com/office/drawing/2017/decorative" val="1"/>
              </a:ext>
            </a:extLst>
          </p:cNvPr>
          <p:cNvSpPr/>
          <p:nvPr/>
        </p:nvSpPr>
        <p:spPr>
          <a:xfrm>
            <a:off x="7051405" y="2096896"/>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9" name="Oval 18">
            <a:extLst>
              <a:ext uri="{FF2B5EF4-FFF2-40B4-BE49-F238E27FC236}">
                <a16:creationId xmlns:a16="http://schemas.microsoft.com/office/drawing/2014/main" id="{6D179EA3-9F21-20F9-B3EF-80C1C931867B}"/>
              </a:ext>
              <a:ext uri="{C183D7F6-B498-43B3-948B-1728B52AA6E4}">
                <adec:decorative xmlns:adec="http://schemas.microsoft.com/office/drawing/2017/decorative" val="1"/>
              </a:ext>
            </a:extLst>
          </p:cNvPr>
          <p:cNvSpPr/>
          <p:nvPr/>
        </p:nvSpPr>
        <p:spPr>
          <a:xfrm>
            <a:off x="7051405" y="3279834"/>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0" name="Oval 19">
            <a:extLst>
              <a:ext uri="{FF2B5EF4-FFF2-40B4-BE49-F238E27FC236}">
                <a16:creationId xmlns:a16="http://schemas.microsoft.com/office/drawing/2014/main" id="{2C6B5CE2-4CD6-EA8F-61E1-8184FC0666E9}"/>
              </a:ext>
              <a:ext uri="{C183D7F6-B498-43B3-948B-1728B52AA6E4}">
                <adec:decorative xmlns:adec="http://schemas.microsoft.com/office/drawing/2017/decorative" val="1"/>
              </a:ext>
            </a:extLst>
          </p:cNvPr>
          <p:cNvSpPr/>
          <p:nvPr/>
        </p:nvSpPr>
        <p:spPr>
          <a:xfrm>
            <a:off x="7051405" y="4462772"/>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2" name="Oval 21">
            <a:extLst>
              <a:ext uri="{FF2B5EF4-FFF2-40B4-BE49-F238E27FC236}">
                <a16:creationId xmlns:a16="http://schemas.microsoft.com/office/drawing/2014/main" id="{E3133598-58B4-2425-DC83-FAABE13E04F6}"/>
              </a:ext>
              <a:ext uri="{C183D7F6-B498-43B3-948B-1728B52AA6E4}">
                <adec:decorative xmlns:adec="http://schemas.microsoft.com/office/drawing/2017/decorative" val="1"/>
              </a:ext>
            </a:extLst>
          </p:cNvPr>
          <p:cNvSpPr/>
          <p:nvPr/>
        </p:nvSpPr>
        <p:spPr>
          <a:xfrm>
            <a:off x="7051405" y="5645710"/>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1409658235"/>
      </p:ext>
    </p:extLst>
  </p:cSld>
  <p:clrMapOvr>
    <a:masterClrMapping/>
  </p:clrMapOvr>
</p:sld>
</file>

<file path=ppt/theme/theme1.xml><?xml version="1.0" encoding="utf-8"?>
<a:theme xmlns:a="http://schemas.openxmlformats.org/drawingml/2006/main" name="Office Theme">
  <a:themeElements>
    <a:clrScheme name="Custom 9">
      <a:dk1>
        <a:srgbClr val="36393B"/>
      </a:dk1>
      <a:lt1>
        <a:srgbClr val="FFFFFF"/>
      </a:lt1>
      <a:dk2>
        <a:srgbClr val="3AEFCC"/>
      </a:dk2>
      <a:lt2>
        <a:srgbClr val="E7E4E6"/>
      </a:lt2>
      <a:accent1>
        <a:srgbClr val="4A5EE6"/>
      </a:accent1>
      <a:accent2>
        <a:srgbClr val="62D382"/>
      </a:accent2>
      <a:accent3>
        <a:srgbClr val="FDED60"/>
      </a:accent3>
      <a:accent4>
        <a:srgbClr val="FD4C00"/>
      </a:accent4>
      <a:accent5>
        <a:srgbClr val="FE2701"/>
      </a:accent5>
      <a:accent6>
        <a:srgbClr val="CA54FB"/>
      </a:accent6>
      <a:hlink>
        <a:srgbClr val="4E62F0"/>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357351_Win32.potx" id="{80F03410-3B38-45A0-935B-4BE6FE1E6CFD}" vid="{B74EBAAB-C1F2-42E7-A669-BC3A21FA62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Dark modernist presentation</Template>
  <TotalTime>81</TotalTime>
  <Words>852</Words>
  <Application>Microsoft Office PowerPoint</Application>
  <PresentationFormat>Widescreen</PresentationFormat>
  <Paragraphs>126</Paragraphs>
  <Slides>13</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Arial Black</vt:lpstr>
      <vt:lpstr>Avenir Next LT Pro</vt:lpstr>
      <vt:lpstr>Calibri</vt:lpstr>
      <vt:lpstr>Gill Sans Ultra Bold</vt:lpstr>
      <vt:lpstr>Office Theme</vt:lpstr>
      <vt:lpstr>Mece framework</vt:lpstr>
      <vt:lpstr>AGENDA</vt:lpstr>
      <vt:lpstr>Problem statement</vt:lpstr>
      <vt:lpstr>Components to consider during a case study:</vt:lpstr>
      <vt:lpstr>Quarterly change in house prices (inflation adjusted)</vt:lpstr>
      <vt:lpstr>MECE Principle (Converting business problem into a data problem) is a popular mantra at McKinsey</vt:lpstr>
      <vt:lpstr>Applying MECE Principle in below situations:</vt:lpstr>
      <vt:lpstr>5 ways to be MECE in Case Interviews:</vt:lpstr>
      <vt:lpstr>Factors affecting the Real Estate Market are:</vt:lpstr>
      <vt:lpstr>AREAS OF FOCUS</vt:lpstr>
      <vt:lpstr>HOW WE GET THERE</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Mece framework</dc:title>
  <dc:creator>Sweta Rai</dc:creator>
  <cp:lastModifiedBy>Sweta Rai</cp:lastModifiedBy>
  <cp:revision>10</cp:revision>
  <dcterms:created xsi:type="dcterms:W3CDTF">2022-07-20T04:08:48Z</dcterms:created>
  <dcterms:modified xsi:type="dcterms:W3CDTF">2022-07-20T09:12:19Z</dcterms:modified>
</cp:coreProperties>
</file>